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68" r:id="rId2"/>
    <p:sldId id="275" r:id="rId3"/>
    <p:sldId id="304" r:id="rId4"/>
    <p:sldId id="286" r:id="rId5"/>
    <p:sldId id="309" r:id="rId6"/>
    <p:sldId id="310" r:id="rId7"/>
    <p:sldId id="350" r:id="rId8"/>
    <p:sldId id="287" r:id="rId9"/>
    <p:sldId id="281" r:id="rId10"/>
    <p:sldId id="284" r:id="rId11"/>
    <p:sldId id="340" r:id="rId12"/>
    <p:sldId id="335" r:id="rId13"/>
    <p:sldId id="285" r:id="rId14"/>
    <p:sldId id="279" r:id="rId15"/>
    <p:sldId id="288" r:id="rId16"/>
    <p:sldId id="289" r:id="rId17"/>
    <p:sldId id="290" r:id="rId18"/>
    <p:sldId id="291" r:id="rId19"/>
    <p:sldId id="339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334" r:id="rId28"/>
    <p:sldId id="299" r:id="rId29"/>
    <p:sldId id="280" r:id="rId30"/>
    <p:sldId id="306" r:id="rId31"/>
    <p:sldId id="300" r:id="rId32"/>
    <p:sldId id="301" r:id="rId33"/>
    <p:sldId id="302" r:id="rId34"/>
    <p:sldId id="305" r:id="rId35"/>
    <p:sldId id="303" r:id="rId36"/>
    <p:sldId id="307" r:id="rId37"/>
    <p:sldId id="333" r:id="rId38"/>
    <p:sldId id="336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49" r:id="rId51"/>
    <p:sldId id="351" r:id="rId52"/>
    <p:sldId id="360" r:id="rId53"/>
    <p:sldId id="352" r:id="rId54"/>
    <p:sldId id="358" r:id="rId55"/>
    <p:sldId id="353" r:id="rId56"/>
    <p:sldId id="359" r:id="rId57"/>
    <p:sldId id="354" r:id="rId58"/>
    <p:sldId id="355" r:id="rId59"/>
    <p:sldId id="356" r:id="rId60"/>
    <p:sldId id="357" r:id="rId61"/>
    <p:sldId id="269" r:id="rId62"/>
  </p:sldIdLst>
  <p:sldSz cx="9906000" cy="6858000" type="A4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4181">
          <p15:clr>
            <a:srgbClr val="A4A3A4"/>
          </p15:clr>
        </p15:guide>
        <p15:guide id="2" orient="horz" pos="801">
          <p15:clr>
            <a:srgbClr val="A4A3A4"/>
          </p15:clr>
        </p15:guide>
        <p15:guide id="3" orient="horz" pos="1457">
          <p15:clr>
            <a:srgbClr val="A4A3A4"/>
          </p15:clr>
        </p15:guide>
        <p15:guide id="4" pos="464">
          <p15:clr>
            <a:srgbClr val="A4A3A4"/>
          </p15:clr>
        </p15:guide>
        <p15:guide id="5" pos="3120">
          <p15:clr>
            <a:srgbClr val="A4A3A4"/>
          </p15:clr>
        </p15:guide>
        <p15:guide id="6" pos="5837">
          <p15:clr>
            <a:srgbClr val="A4A3A4"/>
          </p15:clr>
        </p15:guide>
        <p15:guide id="7" pos="396">
          <p15:clr>
            <a:srgbClr val="A4A3A4"/>
          </p15:clr>
        </p15:guide>
        <p15:guide id="8" pos="57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168A9"/>
    <a:srgbClr val="00559A"/>
    <a:srgbClr val="17659E"/>
    <a:srgbClr val="CFEDF7"/>
    <a:srgbClr val="FF0000"/>
    <a:srgbClr val="02A4D9"/>
    <a:srgbClr val="0076C2"/>
    <a:srgbClr val="1DB9E3"/>
    <a:srgbClr val="86D3EC"/>
    <a:srgbClr val="30B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434" y="114"/>
      </p:cViewPr>
      <p:guideLst>
        <p:guide orient="horz" pos="4181"/>
        <p:guide orient="horz" pos="801"/>
        <p:guide orient="horz" pos="1457"/>
        <p:guide pos="464"/>
        <p:guide pos="3120"/>
        <p:guide pos="5837"/>
        <p:guide pos="396"/>
        <p:guide pos="577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50" d="100"/>
          <a:sy n="150" d="100"/>
        </p:scale>
        <p:origin x="-518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08291D-19DA-6549-8CAD-33964DE60681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2010 Masdar - A Mubadala Company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38A896F-3E22-EF4C-8CAA-1F4808A61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8795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729DEB-6F87-254D-930E-D448D251268A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2010 Masdar - A Mubadala Company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533388-CE92-6D48-B331-708FC88EF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4154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CFA0267-1DF1-0E4F-97D1-41AF6F24B36B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42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CFA0267-1DF1-0E4F-97D1-41AF6F24B36B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62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CFA0267-1DF1-0E4F-97D1-41AF6F24B36B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43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Following idea of sand</a:t>
            </a:r>
            <a:r>
              <a:rPr lang="en-US" baseline="0" dirty="0" smtClean="0"/>
              <a:t> hourglass</a:t>
            </a:r>
          </a:p>
          <a:p>
            <a:r>
              <a:rPr lang="en-US" baseline="0" dirty="0" smtClean="0"/>
              <a:t>Remove sand and change capital letters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2729DEB-6F87-254D-930E-D448D251268A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0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2729DEB-6F87-254D-930E-D448D251268A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67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CFA0267-1DF1-0E4F-97D1-41AF6F24B36B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5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dirty="0" smtClean="0">
                <a:ea typeface="ＭＳ Ｐゴシック" pitchFamily="-107" charset="-128"/>
                <a:cs typeface="ＭＳ Ｐゴシック" pitchFamily="-107" charset="-128"/>
              </a:rPr>
              <a:t>INDICE DE CADA APARTADO</a:t>
            </a:r>
            <a:endParaRPr lang="en-IE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665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E104-C723-4E59-BF9E-7FE99F4A22CC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6909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1E104-C723-4E59-BF9E-7FE99F4A22CC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991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2729DEB-6F87-254D-930E-D448D251268A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0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dirty="0" smtClean="0">
                <a:ea typeface="ＭＳ Ｐゴシック" pitchFamily="-107" charset="-128"/>
                <a:cs typeface="ＭＳ Ｐゴシック" pitchFamily="-107" charset="-128"/>
              </a:rPr>
              <a:t>INDICE DE CADA APARTADO</a:t>
            </a:r>
            <a:endParaRPr lang="en-IE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695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CFA0267-1DF1-0E4F-97D1-41AF6F24B36B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55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CFA0267-1DF1-0E4F-97D1-41AF6F24B36B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13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CFA0267-1DF1-0E4F-97D1-41AF6F24B36B}" type="datetime2">
              <a:rPr lang="en-US" smtClean="0"/>
              <a:pPr>
                <a:defRPr/>
              </a:pPr>
              <a:t>Sunday, October 26,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4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977769"/>
            <a:ext cx="9906000" cy="35086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7440" y="2436224"/>
            <a:ext cx="5151120" cy="914400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7440" y="3594527"/>
            <a:ext cx="5151120" cy="9144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0" i="0">
                <a:solidFill>
                  <a:srgbClr val="7F7F7F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97A3F520-2B51-2C4E-9D53-B97EC2A3A568}" type="datetime2">
              <a:rPr lang="en-US" smtClean="0"/>
              <a:t>Sunday, October 26, 2014</a:t>
            </a:fld>
            <a:endParaRPr lang="en-US" dirty="0"/>
          </a:p>
        </p:txBody>
      </p:sp>
      <p:pic>
        <p:nvPicPr>
          <p:cNvPr id="6" name="Picture 5" descr="MASDAR_Division_Orb_Institute (CMYK)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0" name="Picture 9" descr="Untitled-2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F6BE-5E69-6646-BC04-2041E824D202}" type="datetime1">
              <a:rPr lang="es-ES_tradnl" smtClean="0"/>
              <a:pPr/>
              <a:t>26/10/2014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4550" y="6516616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CIC Energigune All rights reserved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9300" y="6533466"/>
            <a:ext cx="2311400" cy="365125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 smtClean="0"/>
              <a:t>Pag</a:t>
            </a:r>
            <a:r>
              <a:rPr lang="es-ES_tradnl" dirty="0" smtClean="0"/>
              <a:t>. </a:t>
            </a:r>
            <a:fld id="{EA535CCD-DDFB-7D44-9796-CDCE327C31C0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1573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42938" y="1630685"/>
            <a:ext cx="5151120" cy="274320"/>
          </a:xfrm>
          <a:prstGeom prst="rect">
            <a:avLst/>
          </a:prstGeom>
        </p:spPr>
        <p:txBody>
          <a:bodyPr/>
          <a:lstStyle>
            <a:lvl1pPr algn="l">
              <a:defRPr sz="2000" b="1" i="0" cap="all">
                <a:solidFill>
                  <a:schemeClr val="bg1"/>
                </a:solidFill>
                <a:latin typeface="Arial Bold"/>
                <a:cs typeface="Arial Bold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642938" y="2101161"/>
            <a:ext cx="5151120" cy="9144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6B60FD7-E87B-F74A-B4E4-C1AB3253FE70}" type="datetime2">
              <a:rPr lang="en-US" smtClean="0"/>
              <a:t>Sunday, October 26, 2014</a:t>
            </a:fld>
            <a:endParaRPr lang="en-US" dirty="0"/>
          </a:p>
        </p:txBody>
      </p:sp>
      <p:pic>
        <p:nvPicPr>
          <p:cNvPr id="5" name="Picture 4" descr="MASDAR_Division_Orb_Institute (CMYK)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7" name="Picture 6" descr="Untitled-2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42938" y="1153004"/>
            <a:ext cx="5151120" cy="437191"/>
          </a:xfrm>
          <a:prstGeom prst="rect">
            <a:avLst/>
          </a:prstGeom>
        </p:spPr>
        <p:txBody>
          <a:bodyPr/>
          <a:lstStyle>
            <a:lvl1pPr algn="l">
              <a:defRPr lang="en-US" sz="2400" b="1" kern="1200" dirty="0">
                <a:solidFill>
                  <a:srgbClr val="0076C2"/>
                </a:solidFill>
                <a:latin typeface="Calibri"/>
                <a:ea typeface="ＭＳ Ｐゴシック" charset="-128"/>
                <a:cs typeface="Calibri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643890" y="818866"/>
            <a:ext cx="5151120" cy="55273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642938" y="2371529"/>
            <a:ext cx="8618220" cy="4525963"/>
          </a:xfrm>
          <a:prstGeom prst="rect">
            <a:avLst/>
          </a:prstGeom>
        </p:spPr>
        <p:txBody>
          <a:bodyPr/>
          <a:lstStyle>
            <a:lvl1pPr marL="231775" indent="-231775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  <a:lvl2pPr marL="454025" indent="-222250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2pPr>
            <a:lvl3pPr marL="231775" indent="-231775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3pPr>
            <a:lvl4pPr marL="454025" indent="-231775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4pPr>
            <a:lvl5pPr marL="231775" indent="-231775"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2AAB4F2F-3B6C-9A49-88EA-AEF488D9FBF6}" type="datetime2">
              <a:rPr lang="en-US" smtClean="0"/>
              <a:t>Sunday, October 26,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4C3C5691-7CD4-8649-8654-B34CCFFBFAD6}" type="datetime2">
              <a:rPr lang="en-US" smtClean="0"/>
              <a:t>Sunday, October 26, 2014</a:t>
            </a:fld>
            <a:endParaRPr lang="en-US" dirty="0"/>
          </a:p>
        </p:txBody>
      </p:sp>
      <p:pic>
        <p:nvPicPr>
          <p:cNvPr id="6" name="Picture 5" descr="MASDAR_Division_Orb_Institute (CMYK)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7" name="Picture 6" descr="Untitled-2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642938" y="1600200"/>
            <a:ext cx="4194522" cy="4525963"/>
          </a:xfrm>
          <a:prstGeom prst="rect">
            <a:avLst/>
          </a:prstGeom>
        </p:spPr>
        <p:txBody>
          <a:bodyPr/>
          <a:lstStyle>
            <a:lvl1pPr marL="231775" indent="-231775">
              <a:spcAft>
                <a:spcPts val="600"/>
              </a:spcAft>
              <a:buFont typeface="Arial"/>
              <a:buChar char="•"/>
              <a:defRPr sz="1600" b="0">
                <a:solidFill>
                  <a:srgbClr val="0168A9"/>
                </a:solidFill>
                <a:latin typeface="Calibri"/>
                <a:cs typeface="Calibri"/>
              </a:defRPr>
            </a:lvl1pPr>
            <a:lvl2pPr marL="231775" indent="-231775">
              <a:spcAft>
                <a:spcPts val="600"/>
              </a:spcAft>
              <a:buFont typeface="Lucida Grande"/>
              <a:buChar char="-"/>
              <a:defRPr sz="1600" b="0">
                <a:solidFill>
                  <a:srgbClr val="0168A9"/>
                </a:solidFill>
                <a:latin typeface="Calibri"/>
                <a:cs typeface="Calibri"/>
              </a:defRPr>
            </a:lvl2pPr>
            <a:lvl3pPr marL="454025" indent="-222250">
              <a:buFont typeface="Lucida Grande"/>
              <a:buChar char="-"/>
              <a:defRPr sz="1600" b="0">
                <a:solidFill>
                  <a:srgbClr val="2480B2"/>
                </a:solidFill>
                <a:latin typeface="Arial"/>
                <a:cs typeface="Arial"/>
              </a:defRPr>
            </a:lvl3pPr>
            <a:lvl4pPr marL="45402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4pPr>
            <a:lvl5pPr marL="23177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5068541" y="1600200"/>
            <a:ext cx="4194522" cy="4525963"/>
          </a:xfrm>
          <a:prstGeom prst="rect">
            <a:avLst/>
          </a:prstGeom>
        </p:spPr>
        <p:txBody>
          <a:bodyPr/>
          <a:lstStyle>
            <a:lvl1pPr marL="231775" indent="-231775">
              <a:spcAft>
                <a:spcPts val="600"/>
              </a:spcAft>
              <a:buFont typeface="Arial"/>
              <a:buChar char="•"/>
              <a:defRPr sz="1600" b="0">
                <a:solidFill>
                  <a:srgbClr val="0168A9"/>
                </a:solidFill>
                <a:latin typeface="Arial"/>
                <a:cs typeface="Arial"/>
              </a:defRPr>
            </a:lvl1pPr>
            <a:lvl2pPr marL="231775" indent="-231775">
              <a:spcAft>
                <a:spcPts val="600"/>
              </a:spcAft>
              <a:buFont typeface="Lucida Grande"/>
              <a:buChar char="-"/>
              <a:defRPr sz="1600" b="0">
                <a:solidFill>
                  <a:srgbClr val="0168A9"/>
                </a:solidFill>
                <a:latin typeface="Arial"/>
                <a:cs typeface="Arial"/>
              </a:defRPr>
            </a:lvl2pPr>
            <a:lvl3pPr marL="23177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3pPr>
            <a:lvl4pPr marL="45402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4pPr>
            <a:lvl5pPr marL="231775" indent="-231775">
              <a:defRPr sz="1600">
                <a:solidFill>
                  <a:srgbClr val="2480B2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ED312C51-7CB6-AC41-90F4-1190B570A5AA}" type="datetime2">
              <a:rPr lang="en-US" smtClean="0"/>
              <a:t>Sunday, October 26,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"/>
          </p:nvPr>
        </p:nvSpPr>
        <p:spPr>
          <a:xfrm>
            <a:off x="4953000" y="1371600"/>
            <a:ext cx="4953000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rgbClr val="2480B2"/>
                </a:solidFill>
                <a:latin typeface="Calibri"/>
                <a:cs typeface="Calibri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43890" y="1600200"/>
            <a:ext cx="4105749" cy="4525963"/>
          </a:xfrm>
          <a:prstGeom prst="rect">
            <a:avLst/>
          </a:prstGeom>
        </p:spPr>
        <p:txBody>
          <a:bodyPr/>
          <a:lstStyle>
            <a:lvl1pPr marL="231775" indent="-231775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1pPr>
            <a:lvl2pPr marL="454025" indent="-222250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2pPr>
            <a:lvl3pPr marL="231775" indent="-231775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3pPr>
            <a:lvl4pPr marL="454025" indent="-231775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4pPr>
            <a:lvl5pPr marL="231775" indent="-231775">
              <a:spcAft>
                <a:spcPts val="600"/>
              </a:spcAft>
              <a:defRPr sz="1800">
                <a:solidFill>
                  <a:srgbClr val="0168A9"/>
                </a:solidFill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B349EDA8-5AB4-4A47-9C86-B16554180EF5}" type="datetime2">
              <a:rPr lang="en-US" smtClean="0"/>
              <a:t>Sunday, October 26,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9906000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rgbClr val="2480B2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AD9555F2-BBBB-D94C-9C25-E2AF8BB8D909}" type="datetime2">
              <a:rPr lang="en-US" smtClean="0"/>
              <a:t>Sunday, October 26,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4953000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rgbClr val="2480B2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4953000" y="1371600"/>
            <a:ext cx="4953000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rgbClr val="2480B2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99884292-2BCF-874E-AF81-8152C205F5AF}" type="datetime2">
              <a:rPr lang="en-US" smtClean="0"/>
              <a:t>Sunday, October 26, 2014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71600"/>
            <a:ext cx="9906000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9889ADDC-5384-B04F-96C0-C13D1DA60B81}" type="datetime2">
              <a:rPr lang="en-US" smtClean="0"/>
              <a:t>Sunday, October 26, 2014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38" y="6172200"/>
            <a:ext cx="4310062" cy="6858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4612F547-5EFD-8741-97DA-BA500A2B8C5D}" type="datetime2">
              <a:rPr lang="en-US" smtClean="0"/>
              <a:t>Sunday, October 26, 2014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583359" y="6406738"/>
            <a:ext cx="112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0CFDFDA-FF55-3845-94B8-A8E030BE5C65}" type="slidenum">
              <a:rPr lang="en-US" sz="1200" smtClean="0">
                <a:solidFill>
                  <a:srgbClr val="595959"/>
                </a:solidFill>
              </a:rPr>
              <a:pPr algn="r"/>
              <a:t>‹#›</a:t>
            </a:fld>
            <a:endParaRPr lang="en-US" sz="1200" dirty="0">
              <a:solidFill>
                <a:srgbClr val="595959"/>
              </a:solidFill>
            </a:endParaRPr>
          </a:p>
        </p:txBody>
      </p:sp>
      <p:pic>
        <p:nvPicPr>
          <p:cNvPr id="5" name="Picture 4" descr="MASDAR_Division_Orb_Institute (CMYK).eps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6" name="Picture 5" descr="Untitled-2.pn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armillennium.de/espa%c3%b1ol/index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jpeg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jpe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5" Type="http://schemas.openxmlformats.org/officeDocument/2006/relationships/image" Target="../media/image53.wmf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gif"/><Relationship Id="rId5" Type="http://schemas.openxmlformats.org/officeDocument/2006/relationships/hyperlink" Target="http://www.dlr.de/" TargetMode="External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59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lr.de/" TargetMode="Externa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lr.de/" TargetMode="Externa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79.jpe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jpeg"/><Relationship Id="rId4" Type="http://schemas.openxmlformats.org/officeDocument/2006/relationships/image" Target="../media/image7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jpeg"/><Relationship Id="rId4" Type="http://schemas.openxmlformats.org/officeDocument/2006/relationships/image" Target="../media/image8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jpeg"/><Relationship Id="rId4" Type="http://schemas.openxmlformats.org/officeDocument/2006/relationships/image" Target="../media/image94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8.wmf"/><Relationship Id="rId2" Type="http://schemas.openxmlformats.org/officeDocument/2006/relationships/slideLayout" Target="../slideLayouts/slideLayout10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3" Type="http://schemas.openxmlformats.org/officeDocument/2006/relationships/image" Target="../media/image10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cid:image004.jpg@01CEA7E5.98960140" TargetMode="External"/><Relationship Id="rId5" Type="http://schemas.openxmlformats.org/officeDocument/2006/relationships/image" Target="../media/image109.jpeg"/><Relationship Id="rId4" Type="http://schemas.openxmlformats.org/officeDocument/2006/relationships/image" Target="../media/image108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jpeg"/><Relationship Id="rId5" Type="http://schemas.openxmlformats.org/officeDocument/2006/relationships/image" Target="../media/image114.png"/><Relationship Id="rId4" Type="http://schemas.openxmlformats.org/officeDocument/2006/relationships/image" Target="../media/image113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6.png"/><Relationship Id="rId7" Type="http://schemas.microsoft.com/office/2007/relationships/hdphoto" Target="../media/hdphoto2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jpe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emf"/><Relationship Id="rId4" Type="http://schemas.openxmlformats.org/officeDocument/2006/relationships/image" Target="cid:image004.jpg@01CEA7E5.9896014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I Dorms_3Oct2010_03.jpg"/>
          <p:cNvPicPr>
            <a:picLocks noChangeAspect="1"/>
          </p:cNvPicPr>
          <p:nvPr/>
        </p:nvPicPr>
        <p:blipFill rotWithShape="1">
          <a:blip r:embed="rId3" cstate="print"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62" y="-8881"/>
            <a:ext cx="9914881" cy="685799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-84831"/>
            <a:ext cx="9905999" cy="6933949"/>
          </a:xfrm>
          <a:prstGeom prst="rect">
            <a:avLst/>
          </a:prstGeom>
          <a:solidFill>
            <a:schemeClr val="accent6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946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28558" y="6172200"/>
            <a:ext cx="4310062" cy="685800"/>
          </a:xfrm>
        </p:spPr>
        <p:txBody>
          <a:bodyPr/>
          <a:lstStyle/>
          <a:p>
            <a:fld id="{C4936AEC-AAAF-6C4E-926A-3E648DEB3F28}" type="datetime2">
              <a:rPr lang="en-US" smtClean="0">
                <a:solidFill>
                  <a:srgbClr val="595959"/>
                </a:solidFill>
              </a:rPr>
              <a:t>Sunday, October 26, 2014</a:t>
            </a:fld>
            <a:endParaRPr lang="en-US" dirty="0" smtClean="0">
              <a:solidFill>
                <a:srgbClr val="595959"/>
              </a:solidFill>
            </a:endParaRPr>
          </a:p>
        </p:txBody>
      </p:sp>
      <p:pic>
        <p:nvPicPr>
          <p:cNvPr id="3" name="Picture 2" descr="stri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84739"/>
            <a:ext cx="9906000" cy="196222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286603" y="-8881"/>
            <a:ext cx="2610516" cy="837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MASDAR_Division_Orb_Institute (CMYK).eps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8882" y="-5744"/>
            <a:ext cx="9104209" cy="834732"/>
          </a:xfrm>
          <a:prstGeom prst="rect">
            <a:avLst/>
          </a:prstGeom>
        </p:spPr>
      </p:pic>
      <p:pic>
        <p:nvPicPr>
          <p:cNvPr id="19" name="Picture 18" descr="Untitled-2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557" y="104714"/>
            <a:ext cx="2076296" cy="6076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67730" y="1240025"/>
            <a:ext cx="8170540" cy="1619094"/>
          </a:xfrm>
        </p:spPr>
        <p:txBody>
          <a:bodyPr/>
          <a:lstStyle/>
          <a:p>
            <a:r>
              <a:rPr lang="en-US" sz="3600" dirty="0" smtClean="0"/>
              <a:t>Thermal Energy Storage (TES) applied to Concentrated Solar Power (CSP)</a:t>
            </a:r>
            <a:br>
              <a:rPr lang="en-US" sz="3600" dirty="0" smtClean="0"/>
            </a:br>
            <a:r>
              <a:rPr lang="en-US" sz="1400" b="0" dirty="0" smtClean="0"/>
              <a:t>UCC501 – Part 2</a:t>
            </a:r>
            <a:endParaRPr lang="en-US" sz="1400" b="0" dirty="0"/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950757" y="2859119"/>
            <a:ext cx="8170540" cy="1486457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 smtClean="0"/>
              <a:t>Dr. Nicolas CALVET</a:t>
            </a:r>
          </a:p>
          <a:p>
            <a:r>
              <a:rPr lang="en-US" sz="2400" b="0" dirty="0" smtClean="0"/>
              <a:t>Assistant Professor</a:t>
            </a:r>
          </a:p>
          <a:p>
            <a:r>
              <a:rPr lang="en-US" sz="1800" b="0" dirty="0" smtClean="0"/>
              <a:t>Thermal energy Storage Group Leader</a:t>
            </a:r>
          </a:p>
          <a:p>
            <a:r>
              <a:rPr lang="en-US" sz="1800" b="0" dirty="0" err="1" smtClean="0"/>
              <a:t>iEnergy</a:t>
            </a:r>
            <a:r>
              <a:rPr lang="en-US" sz="1800" b="0" dirty="0" smtClean="0"/>
              <a:t> Center</a:t>
            </a:r>
          </a:p>
          <a:p>
            <a:r>
              <a:rPr lang="en-US" sz="1800" b="0" dirty="0" smtClean="0"/>
              <a:t>Department of Mechanical and Materials Engineering (MME)</a:t>
            </a:r>
          </a:p>
        </p:txBody>
      </p:sp>
    </p:spTree>
    <p:extLst>
      <p:ext uri="{BB962C8B-B14F-4D97-AF65-F5344CB8AC3E}">
        <p14:creationId xmlns:p14="http://schemas.microsoft.com/office/powerpoint/2010/main" val="20576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5131" y="2140830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BCD000"/>
              </a:buClr>
            </a:pPr>
            <a:r>
              <a:rPr lang="en-US" i="1" dirty="0">
                <a:solidFill>
                  <a:srgbClr val="17659E"/>
                </a:solidFill>
                <a:latin typeface="Calibri" panose="020F0502020204030204" pitchFamily="34" charset="0"/>
              </a:rPr>
              <a:t>Solar </a:t>
            </a:r>
            <a:r>
              <a:rPr lang="en-US" i="1" dirty="0" smtClean="0">
                <a:solidFill>
                  <a:srgbClr val="17659E"/>
                </a:solidFill>
                <a:latin typeface="Calibri" panose="020F0502020204030204" pitchFamily="34" charset="0"/>
              </a:rPr>
              <a:t>One</a:t>
            </a:r>
            <a:r>
              <a:rPr lang="en-US" i="1" dirty="0">
                <a:solidFill>
                  <a:srgbClr val="17659E"/>
                </a:solidFill>
                <a:latin typeface="Calibri" panose="020F0502020204030204" pitchFamily="34" charset="0"/>
              </a:rPr>
              <a:t>, Mojave desert, CA, USA</a:t>
            </a:r>
          </a:p>
          <a:p>
            <a:pPr>
              <a:buClr>
                <a:srgbClr val="BCD000"/>
              </a:buClr>
            </a:pPr>
            <a:r>
              <a:rPr lang="en-US" i="1" dirty="0">
                <a:solidFill>
                  <a:srgbClr val="17659E"/>
                </a:solidFill>
                <a:latin typeface="Calibri" panose="020F0502020204030204" pitchFamily="34" charset="0"/>
              </a:rPr>
              <a:t>(10 </a:t>
            </a:r>
            <a:r>
              <a:rPr lang="en-US" i="1" dirty="0" err="1">
                <a:solidFill>
                  <a:srgbClr val="17659E"/>
                </a:solidFill>
                <a:latin typeface="Calibri" panose="020F0502020204030204" pitchFamily="34" charset="0"/>
              </a:rPr>
              <a:t>MW</a:t>
            </a:r>
            <a:r>
              <a:rPr lang="en-US" i="1" baseline="-25000" dirty="0" err="1">
                <a:solidFill>
                  <a:srgbClr val="17659E"/>
                </a:solidFill>
                <a:latin typeface="Calibri" panose="020F0502020204030204" pitchFamily="34" charset="0"/>
              </a:rPr>
              <a:t>el</a:t>
            </a:r>
            <a:r>
              <a:rPr lang="en-US" i="1" dirty="0">
                <a:solidFill>
                  <a:srgbClr val="17659E"/>
                </a:solidFill>
                <a:latin typeface="Calibri" panose="020F0502020204030204" pitchFamily="34" charset="0"/>
              </a:rPr>
              <a:t> , 1982-1988)</a:t>
            </a:r>
          </a:p>
          <a:p>
            <a:pPr>
              <a:buClr>
                <a:srgbClr val="BCD000"/>
              </a:buClr>
            </a:pPr>
            <a:r>
              <a:rPr lang="en-US" i="1" dirty="0">
                <a:solidFill>
                  <a:srgbClr val="17659E"/>
                </a:solidFill>
                <a:latin typeface="Calibri" panose="020F0502020204030204" pitchFamily="34" charset="0"/>
              </a:rPr>
              <a:t>Rocks and sand, oil as the HTF</a:t>
            </a:r>
          </a:p>
        </p:txBody>
      </p:sp>
      <p:pic>
        <p:nvPicPr>
          <p:cNvPr id="8" name="Image 11" descr="http://americanhistory.si.edu/powering/images/bigsolr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0020" y="2052327"/>
            <a:ext cx="3459612" cy="2476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 l="8560" t="26460" r="12298" b="16841"/>
          <a:stretch>
            <a:fillRect/>
          </a:stretch>
        </p:blipFill>
        <p:spPr bwMode="auto">
          <a:xfrm>
            <a:off x="360994" y="3554046"/>
            <a:ext cx="5513832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23042" y="851264"/>
            <a:ext cx="9356589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457200" indent="-457200" algn="l">
              <a:buAutoNum type="arabicPeriod"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Tested Technologies</a:t>
            </a:r>
          </a:p>
          <a:p>
            <a:pPr algn="l"/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1.1. Active Direct Storage – Single Tank Oil Thermocline + Filler Materials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978" y="4585235"/>
            <a:ext cx="2091353" cy="201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74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23042" y="851264"/>
            <a:ext cx="9356589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457200" indent="-457200" algn="l">
              <a:buAutoNum type="arabicPeriod"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Tested Technologies</a:t>
            </a:r>
          </a:p>
          <a:p>
            <a:pPr algn="l"/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1.1. Active Direct Storage – Single Tank Oil Thermocline + Filler Materials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1044575" y="2297521"/>
            <a:ext cx="4248150" cy="2808288"/>
            <a:chOff x="249" y="754"/>
            <a:chExt cx="2495" cy="1686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754"/>
              <a:ext cx="2495" cy="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Line 6"/>
            <p:cNvSpPr>
              <a:spLocks noChangeShapeType="1"/>
            </p:cNvSpPr>
            <p:nvPr/>
          </p:nvSpPr>
          <p:spPr bwMode="auto">
            <a:xfrm flipH="1">
              <a:off x="793" y="2251"/>
              <a:ext cx="227" cy="91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V="1">
              <a:off x="748" y="1207"/>
              <a:ext cx="272" cy="91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8"/>
          <p:cNvGrpSpPr>
            <a:grpSpLocks/>
          </p:cNvGrpSpPr>
          <p:nvPr/>
        </p:nvGrpSpPr>
        <p:grpSpPr bwMode="auto">
          <a:xfrm>
            <a:off x="5724525" y="2873784"/>
            <a:ext cx="2952750" cy="1871662"/>
            <a:chOff x="249" y="754"/>
            <a:chExt cx="2495" cy="1686"/>
          </a:xfrm>
        </p:grpSpPr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754"/>
              <a:ext cx="2495" cy="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H="1">
              <a:off x="793" y="2251"/>
              <a:ext cx="227" cy="91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 flipV="1">
              <a:off x="748" y="1207"/>
              <a:ext cx="272" cy="91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07126" y="5546422"/>
            <a:ext cx="909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168A9"/>
                </a:solidFill>
              </a:rPr>
              <a:t>Problem of thermal expansion between the charge and discharge</a:t>
            </a:r>
            <a:endParaRPr lang="en-US" dirty="0">
              <a:solidFill>
                <a:srgbClr val="0168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23043" y="851264"/>
            <a:ext cx="9002843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1.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Tested Technologies</a:t>
            </a:r>
          </a:p>
          <a:p>
            <a:pPr algn="l"/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1.2. Active Direct Storage – Two-tank Oil Technology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42338" y="1941160"/>
            <a:ext cx="435331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BCD000"/>
              </a:buClr>
            </a:pPr>
            <a:r>
              <a:rPr lang="en-US" i="1" dirty="0" smtClean="0">
                <a:solidFill>
                  <a:srgbClr val="17659E"/>
                </a:solidFill>
                <a:latin typeface="+mn-lt"/>
              </a:rPr>
              <a:t>SEGS 1</a:t>
            </a:r>
          </a:p>
          <a:p>
            <a:pPr algn="ctr">
              <a:buClr>
                <a:srgbClr val="BCD000"/>
              </a:buClr>
            </a:pPr>
            <a:r>
              <a:rPr lang="en-US" sz="2000" dirty="0" smtClean="0">
                <a:solidFill>
                  <a:srgbClr val="17659E"/>
                </a:solidFill>
                <a:latin typeface="+mn-lt"/>
              </a:rPr>
              <a:t>(Solar </a:t>
            </a:r>
            <a:r>
              <a:rPr lang="en-US" sz="2000" dirty="0">
                <a:solidFill>
                  <a:srgbClr val="17659E"/>
                </a:solidFill>
                <a:latin typeface="+mn-lt"/>
              </a:rPr>
              <a:t>Energy Generating </a:t>
            </a:r>
            <a:r>
              <a:rPr lang="en-US" sz="2000" dirty="0" smtClean="0">
                <a:solidFill>
                  <a:srgbClr val="17659E"/>
                </a:solidFill>
                <a:latin typeface="+mn-lt"/>
              </a:rPr>
              <a:t>Systems)</a:t>
            </a:r>
            <a:endParaRPr lang="en-US" sz="2000" dirty="0">
              <a:solidFill>
                <a:srgbClr val="17659E"/>
              </a:solidFill>
              <a:latin typeface="+mn-lt"/>
            </a:endParaRPr>
          </a:p>
          <a:p>
            <a:pPr algn="ctr">
              <a:buClr>
                <a:srgbClr val="BCD000"/>
              </a:buClr>
            </a:pPr>
            <a:r>
              <a:rPr lang="en-US" i="1" dirty="0" smtClean="0">
                <a:solidFill>
                  <a:srgbClr val="17659E"/>
                </a:solidFill>
                <a:latin typeface="+mn-lt"/>
              </a:rPr>
              <a:t>Mojave desert, CA, USA</a:t>
            </a:r>
          </a:p>
          <a:p>
            <a:pPr algn="ctr">
              <a:buClr>
                <a:srgbClr val="BCD000"/>
              </a:buClr>
            </a:pPr>
            <a:r>
              <a:rPr lang="en-US" i="1" dirty="0" smtClean="0">
                <a:solidFill>
                  <a:srgbClr val="17659E"/>
                </a:solidFill>
                <a:latin typeface="+mn-lt"/>
              </a:rPr>
              <a:t>14 </a:t>
            </a:r>
            <a:r>
              <a:rPr lang="en-US" i="1" dirty="0" err="1" smtClean="0">
                <a:solidFill>
                  <a:srgbClr val="17659E"/>
                </a:solidFill>
                <a:latin typeface="+mn-lt"/>
              </a:rPr>
              <a:t>MWe</a:t>
            </a:r>
            <a:r>
              <a:rPr lang="en-US" i="1" dirty="0" smtClean="0">
                <a:solidFill>
                  <a:srgbClr val="17659E"/>
                </a:solidFill>
                <a:latin typeface="+mn-lt"/>
              </a:rPr>
              <a:t>, 3 h storage, 240 - 307 C</a:t>
            </a:r>
          </a:p>
          <a:p>
            <a:pPr algn="ctr">
              <a:buClr>
                <a:srgbClr val="BCD000"/>
              </a:buClr>
            </a:pPr>
            <a:r>
              <a:rPr lang="en-US" i="1" dirty="0" smtClean="0">
                <a:solidFill>
                  <a:srgbClr val="17659E"/>
                </a:solidFill>
                <a:latin typeface="+mn-lt"/>
              </a:rPr>
              <a:t>Destroyed by fire in 1999 </a:t>
            </a:r>
          </a:p>
        </p:txBody>
      </p:sp>
      <p:pic>
        <p:nvPicPr>
          <p:cNvPr id="21" name="Image 8" descr="http://www.trec-uk.org.uk/images/kramer_junction_broad_view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30" y="2683041"/>
            <a:ext cx="370994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 descr="Photo with a high aerial perspective of hundreds of rows of parabolic troughs, with separate sections offset slightly from one another. A main power plant is shown in the middle of the field of troughs. Agricultural fields in the background show circular irrigation patterns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7144" y="3917481"/>
            <a:ext cx="2947047" cy="2011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885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794053" y="1802520"/>
            <a:ext cx="4580551" cy="20161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04289" y="2037975"/>
            <a:ext cx="74888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BCD000"/>
              </a:buClr>
            </a:pPr>
            <a:r>
              <a:rPr lang="en-US" sz="2000" i="1" dirty="0">
                <a:solidFill>
                  <a:srgbClr val="00559A"/>
                </a:solidFill>
                <a:latin typeface="Calibri" panose="020F0502020204030204" pitchFamily="34" charset="0"/>
              </a:rPr>
              <a:t>THEMIS, Targasone, France</a:t>
            </a:r>
          </a:p>
          <a:p>
            <a:pPr>
              <a:buClr>
                <a:srgbClr val="BCD000"/>
              </a:buClr>
            </a:pPr>
            <a:r>
              <a:rPr lang="en-US" sz="2000" i="1" dirty="0">
                <a:solidFill>
                  <a:srgbClr val="00559A"/>
                </a:solidFill>
                <a:latin typeface="Calibri" panose="020F0502020204030204" pitchFamily="34" charset="0"/>
              </a:rPr>
              <a:t>(2.5 </a:t>
            </a:r>
            <a:r>
              <a:rPr lang="en-US" sz="2000" i="1" dirty="0" err="1">
                <a:solidFill>
                  <a:srgbClr val="00559A"/>
                </a:solidFill>
                <a:latin typeface="Calibri" panose="020F0502020204030204" pitchFamily="34" charset="0"/>
              </a:rPr>
              <a:t>MW</a:t>
            </a:r>
            <a:r>
              <a:rPr lang="en-US" sz="2000" i="1" baseline="-25000" dirty="0" err="1">
                <a:solidFill>
                  <a:srgbClr val="00559A"/>
                </a:solidFill>
                <a:latin typeface="Calibri" panose="020F0502020204030204" pitchFamily="34" charset="0"/>
              </a:rPr>
              <a:t>el</a:t>
            </a:r>
            <a:r>
              <a:rPr lang="en-US" sz="2000" i="1" dirty="0">
                <a:solidFill>
                  <a:srgbClr val="00559A"/>
                </a:solidFill>
                <a:latin typeface="Calibri" panose="020F0502020204030204" pitchFamily="34" charset="0"/>
              </a:rPr>
              <a:t>, 1983-1986)</a:t>
            </a:r>
          </a:p>
          <a:p>
            <a:pPr>
              <a:buClr>
                <a:srgbClr val="BCD000"/>
              </a:buClr>
            </a:pPr>
            <a:r>
              <a:rPr lang="en-US" sz="2000" i="1" dirty="0">
                <a:solidFill>
                  <a:srgbClr val="00559A"/>
                </a:solidFill>
                <a:latin typeface="Calibri" panose="020F0502020204030204" pitchFamily="34" charset="0"/>
              </a:rPr>
              <a:t> </a:t>
            </a:r>
          </a:p>
          <a:p>
            <a:pPr>
              <a:buClr>
                <a:srgbClr val="BCD000"/>
              </a:buClr>
            </a:pPr>
            <a:r>
              <a:rPr lang="en-US" sz="2000" i="1" dirty="0">
                <a:solidFill>
                  <a:srgbClr val="00559A"/>
                </a:solidFill>
                <a:latin typeface="Calibri" panose="020F0502020204030204" pitchFamily="34" charset="0"/>
              </a:rPr>
              <a:t>Solar two, Mojave desert, CA, USA</a:t>
            </a:r>
          </a:p>
          <a:p>
            <a:pPr>
              <a:buClr>
                <a:srgbClr val="BCD000"/>
              </a:buClr>
            </a:pPr>
            <a:r>
              <a:rPr lang="en-US" sz="2000" i="1" dirty="0">
                <a:solidFill>
                  <a:srgbClr val="00559A"/>
                </a:solidFill>
                <a:latin typeface="Calibri" panose="020F0502020204030204" pitchFamily="34" charset="0"/>
              </a:rPr>
              <a:t>(12.4 Mw</a:t>
            </a:r>
            <a:r>
              <a:rPr lang="en-US" sz="2000" i="1" baseline="-25000" dirty="0">
                <a:solidFill>
                  <a:srgbClr val="00559A"/>
                </a:solidFill>
                <a:latin typeface="Calibri" panose="020F0502020204030204" pitchFamily="34" charset="0"/>
              </a:rPr>
              <a:t>el</a:t>
            </a:r>
            <a:r>
              <a:rPr lang="en-US" sz="2000" i="1" dirty="0">
                <a:solidFill>
                  <a:srgbClr val="00559A"/>
                </a:solidFill>
                <a:latin typeface="Calibri" panose="020F0502020204030204" pitchFamily="34" charset="0"/>
              </a:rPr>
              <a:t>,1995-1999</a:t>
            </a:r>
            <a:r>
              <a:rPr lang="en-US" sz="2000" i="1" dirty="0" smtClean="0">
                <a:solidFill>
                  <a:srgbClr val="00559A"/>
                </a:solidFill>
                <a:latin typeface="Calibri" panose="020F0502020204030204" pitchFamily="34" charset="0"/>
              </a:rPr>
              <a:t>)</a:t>
            </a:r>
            <a:endParaRPr lang="en-US" sz="2000" i="1" dirty="0">
              <a:solidFill>
                <a:srgbClr val="00559A"/>
              </a:solidFill>
              <a:latin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99086" y="3912448"/>
            <a:ext cx="5590418" cy="2468880"/>
            <a:chOff x="638005" y="1484784"/>
            <a:chExt cx="5590418" cy="246888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/>
            <a:srcRect l="10922" t="30599" r="9345" b="13061"/>
            <a:stretch>
              <a:fillRect/>
            </a:stretch>
          </p:blipFill>
          <p:spPr bwMode="auto">
            <a:xfrm>
              <a:off x="638005" y="1484784"/>
              <a:ext cx="5590418" cy="2468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1187624" y="2348880"/>
              <a:ext cx="86409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23043" y="851264"/>
            <a:ext cx="9002843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1.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Tested Technologies</a:t>
            </a:r>
          </a:p>
          <a:p>
            <a:pPr algn="l"/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1.3. Active Direct Storage – Two-tank Molten Salt Technology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9" y="4107976"/>
            <a:ext cx="2842899" cy="213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3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 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58"/>
            <a:ext cx="6809904" cy="6747542"/>
          </a:xfrm>
          <a:prstGeom prst="rect">
            <a:avLst/>
          </a:prstGeom>
        </p:spPr>
      </p:pic>
      <p:pic>
        <p:nvPicPr>
          <p:cNvPr id="9" name="Picture 8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13910"/>
            <a:ext cx="9906000" cy="1425072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6"/>
          <p:cNvSpPr>
            <a:spLocks noGrp="1"/>
          </p:cNvSpPr>
          <p:nvPr>
            <p:ph type="ctrTitle"/>
          </p:nvPr>
        </p:nvSpPr>
        <p:spPr>
          <a:xfrm>
            <a:off x="596373" y="3449733"/>
            <a:ext cx="8725660" cy="1108842"/>
          </a:xfrm>
        </p:spPr>
        <p:txBody>
          <a:bodyPr/>
          <a:lstStyle/>
          <a:p>
            <a:r>
              <a:rPr lang="en-US" sz="4800" b="0" dirty="0" smtClean="0"/>
              <a:t>Commercial Technologies</a:t>
            </a:r>
            <a:endParaRPr lang="en-US" sz="4800" b="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97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teleobjetivo.org/wp-content/uploads/2008/10/andas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20" y="2289398"/>
            <a:ext cx="49643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84648" y="5529759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latin typeface="Calibri" pitchFamily="34" charset="0"/>
                <a:cs typeface="Calibri" pitchFamily="34" charset="0"/>
              </a:rPr>
              <a:t>Andasol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 1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, 50 </a:t>
            </a:r>
            <a:r>
              <a:rPr lang="en-US" sz="2000" i="1" dirty="0" err="1">
                <a:latin typeface="Calibri" pitchFamily="34" charset="0"/>
                <a:cs typeface="Calibri" pitchFamily="34" charset="0"/>
              </a:rPr>
              <a:t>MWe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, Granada, Spain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8584" y="1857351"/>
            <a:ext cx="7302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17659E"/>
                </a:solidFill>
                <a:latin typeface="Calibri" pitchFamily="34" charset="0"/>
                <a:cs typeface="Calibri" pitchFamily="34" charset="0"/>
              </a:rPr>
              <a:t>2008: </a:t>
            </a:r>
            <a:r>
              <a:rPr lang="en-US" i="1" dirty="0" err="1" smtClean="0">
                <a:solidFill>
                  <a:srgbClr val="17659E"/>
                </a:solidFill>
                <a:latin typeface="Calibri" pitchFamily="34" charset="0"/>
                <a:cs typeface="Calibri" pitchFamily="34" charset="0"/>
              </a:rPr>
              <a:t>Andasol</a:t>
            </a:r>
            <a:r>
              <a:rPr lang="en-US" i="1" dirty="0" smtClean="0">
                <a:solidFill>
                  <a:srgbClr val="17659E"/>
                </a:solidFill>
                <a:latin typeface="Calibri" pitchFamily="34" charset="0"/>
                <a:cs typeface="Calibri" pitchFamily="34" charset="0"/>
              </a:rPr>
              <a:t> 1, First </a:t>
            </a:r>
            <a:r>
              <a:rPr lang="en-US" i="1" dirty="0">
                <a:solidFill>
                  <a:srgbClr val="17659E"/>
                </a:solidFill>
                <a:latin typeface="Calibri" pitchFamily="34" charset="0"/>
                <a:cs typeface="Calibri" pitchFamily="34" charset="0"/>
              </a:rPr>
              <a:t>commercial CSP plant with storage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0069" y="4222566"/>
            <a:ext cx="3446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BCD000"/>
              </a:buClr>
            </a:pPr>
            <a:r>
              <a:rPr lang="en-US" sz="2000" dirty="0">
                <a:solidFill>
                  <a:srgbClr val="00559A"/>
                </a:solidFill>
                <a:latin typeface="+mj-lt"/>
              </a:rPr>
              <a:t>28 500 tons of nitrate salts</a:t>
            </a:r>
          </a:p>
          <a:p>
            <a:pPr>
              <a:buClr>
                <a:srgbClr val="BCD000"/>
              </a:buClr>
            </a:pPr>
            <a:r>
              <a:rPr lang="en-US" sz="2000" dirty="0">
                <a:solidFill>
                  <a:srgbClr val="00559A"/>
                </a:solidFill>
                <a:latin typeface="+mj-lt"/>
              </a:rPr>
              <a:t>(60% NaNO</a:t>
            </a:r>
            <a:r>
              <a:rPr lang="en-US" sz="2000" baseline="-25000" dirty="0">
                <a:solidFill>
                  <a:srgbClr val="00559A"/>
                </a:solidFill>
                <a:latin typeface="+mj-lt"/>
              </a:rPr>
              <a:t>3</a:t>
            </a:r>
            <a:r>
              <a:rPr lang="en-US" sz="2000" dirty="0">
                <a:solidFill>
                  <a:srgbClr val="00559A"/>
                </a:solidFill>
                <a:latin typeface="+mj-lt"/>
              </a:rPr>
              <a:t>, 40% KNO</a:t>
            </a:r>
            <a:r>
              <a:rPr lang="en-US" sz="2000" baseline="-25000" dirty="0">
                <a:solidFill>
                  <a:srgbClr val="00559A"/>
                </a:solidFill>
                <a:latin typeface="+mj-lt"/>
              </a:rPr>
              <a:t>3</a:t>
            </a:r>
            <a:r>
              <a:rPr lang="en-US" sz="2000" dirty="0">
                <a:solidFill>
                  <a:srgbClr val="00559A"/>
                </a:solidFill>
                <a:latin typeface="+mj-lt"/>
              </a:rPr>
              <a:t>)</a:t>
            </a:r>
          </a:p>
          <a:p>
            <a:pPr>
              <a:buClr>
                <a:srgbClr val="BCD000"/>
              </a:buClr>
            </a:pPr>
            <a:r>
              <a:rPr lang="en-US" sz="2000" dirty="0">
                <a:solidFill>
                  <a:srgbClr val="00559A"/>
                </a:solidFill>
                <a:latin typeface="+mj-lt"/>
              </a:rPr>
              <a:t>7.5 h storage, 291-384 ºC</a:t>
            </a:r>
          </a:p>
          <a:p>
            <a:pPr>
              <a:buClr>
                <a:srgbClr val="BCD000"/>
              </a:buClr>
            </a:pPr>
            <a:r>
              <a:rPr lang="en-US" sz="2000" dirty="0">
                <a:solidFill>
                  <a:srgbClr val="00559A"/>
                </a:solidFill>
                <a:latin typeface="+mj-lt"/>
              </a:rPr>
              <a:t>Tank: h</a:t>
            </a:r>
            <a:r>
              <a:rPr lang="en-US" sz="2000" dirty="0" smtClean="0">
                <a:solidFill>
                  <a:srgbClr val="00559A"/>
                </a:solidFill>
                <a:latin typeface="+mj-lt"/>
              </a:rPr>
              <a:t>= 14 </a:t>
            </a:r>
            <a:r>
              <a:rPr lang="en-US" sz="2000" dirty="0">
                <a:solidFill>
                  <a:srgbClr val="00559A"/>
                </a:solidFill>
                <a:latin typeface="+mj-lt"/>
              </a:rPr>
              <a:t>m, D= 36 m</a:t>
            </a:r>
          </a:p>
        </p:txBody>
      </p:sp>
      <p:pic>
        <p:nvPicPr>
          <p:cNvPr id="20484" name="Picture 4" descr="Solar Millennium">
            <a:hlinkClick r:id="rId3" tooltip="Solar Millennium Hom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56" y="2505422"/>
            <a:ext cx="15716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obra Energí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67" y="3103190"/>
            <a:ext cx="1143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23043" y="851264"/>
            <a:ext cx="6247025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. Commercial Technologies</a:t>
            </a:r>
          </a:p>
          <a:p>
            <a:pPr algn="l"/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2.1. Indirect Two-tank Molten Salt Technology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3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1107990"/>
            <a:ext cx="7680960" cy="520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223044" y="176190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2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9"/>
          <a:stretch/>
        </p:blipFill>
        <p:spPr bwMode="auto">
          <a:xfrm>
            <a:off x="1112520" y="1030964"/>
            <a:ext cx="7680960" cy="544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96716" y="278274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Preheater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219" y="232590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Evaporator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57753" y="1987272"/>
            <a:ext cx="175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lt"/>
              </a:rPr>
              <a:t>Superheater</a:t>
            </a:r>
            <a:endParaRPr lang="en-US" dirty="0">
              <a:latin typeface="+mn-lt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440832" y="3244406"/>
            <a:ext cx="0" cy="1371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5186315" y="2787568"/>
            <a:ext cx="0" cy="17911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6836200" y="2448937"/>
            <a:ext cx="0" cy="216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"/>
          <a:stretch/>
        </p:blipFill>
        <p:spPr bwMode="auto">
          <a:xfrm>
            <a:off x="1112520" y="905332"/>
            <a:ext cx="7680960" cy="540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8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4210019"/>
            <a:ext cx="561657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12"/>
          <p:cNvSpPr txBox="1">
            <a:spLocks noChangeArrowheads="1"/>
          </p:cNvSpPr>
          <p:nvPr/>
        </p:nvSpPr>
        <p:spPr bwMode="auto">
          <a:xfrm>
            <a:off x="1366333" y="5513751"/>
            <a:ext cx="19802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fr-FR" sz="1400" dirty="0">
                <a:latin typeface="Calibri" panose="020F0502020204030204" pitchFamily="34" charset="0"/>
              </a:rPr>
              <a:t>500-750 euros/tonne sel</a:t>
            </a:r>
          </a:p>
        </p:txBody>
      </p:sp>
      <p:graphicFrame>
        <p:nvGraphicFramePr>
          <p:cNvPr id="4096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192275"/>
              </p:ext>
            </p:extLst>
          </p:nvPr>
        </p:nvGraphicFramePr>
        <p:xfrm>
          <a:off x="0" y="1679582"/>
          <a:ext cx="4321175" cy="322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Graphique" r:id="rId4" imgW="5162702" imgH="3848100" progId="Excel.Chart.8">
                  <p:embed/>
                </p:oleObj>
              </mc:Choice>
              <mc:Fallback>
                <p:oleObj name="Graphique" r:id="rId4" imgW="5162702" imgH="384810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79582"/>
                        <a:ext cx="4321175" cy="322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Text Box 14"/>
          <p:cNvSpPr txBox="1">
            <a:spLocks noChangeArrowheads="1"/>
          </p:cNvSpPr>
          <p:nvPr/>
        </p:nvSpPr>
        <p:spPr bwMode="auto">
          <a:xfrm>
            <a:off x="6641827" y="6178519"/>
            <a:ext cx="16732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fr-FR" sz="1200" u="sng" dirty="0" smtClean="0">
                <a:latin typeface="Calibri" panose="020F0502020204030204" pitchFamily="34" charset="0"/>
              </a:rPr>
              <a:t>Source</a:t>
            </a:r>
            <a:r>
              <a:rPr lang="fr-FR" sz="1200" dirty="0" smtClean="0">
                <a:latin typeface="Calibri" panose="020F0502020204030204" pitchFamily="34" charset="0"/>
              </a:rPr>
              <a:t>: </a:t>
            </a:r>
            <a:r>
              <a:rPr lang="fr-FR" sz="1200" dirty="0" err="1" smtClean="0">
                <a:latin typeface="Calibri" panose="020F0502020204030204" pitchFamily="34" charset="0"/>
              </a:rPr>
              <a:t>Herrmann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>
                <a:latin typeface="Calibri" panose="020F0502020204030204" pitchFamily="34" charset="0"/>
              </a:rPr>
              <a:t>2004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3043" y="851264"/>
            <a:ext cx="6247025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. Commercial Technologies</a:t>
            </a:r>
          </a:p>
          <a:p>
            <a:pPr algn="l"/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2.1. Indirect Two-tank Molten Salt Technology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Picture 2" descr="http://teleobjetivo.org/wp-content/uploads/2008/10/andaso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390" y="2098935"/>
            <a:ext cx="2096437" cy="135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03727" y="2359798"/>
            <a:ext cx="2604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latin typeface="Calibri" pitchFamily="34" charset="0"/>
                <a:cs typeface="Calibri" pitchFamily="34" charset="0"/>
              </a:rPr>
              <a:t>Andasol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 1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, 50 </a:t>
            </a:r>
            <a:r>
              <a:rPr lang="en-US" sz="2000" i="1" dirty="0" err="1">
                <a:latin typeface="Calibri" pitchFamily="34" charset="0"/>
                <a:cs typeface="Calibri" pitchFamily="34" charset="0"/>
              </a:rPr>
              <a:t>MWe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, Granada, Spain</a:t>
            </a:r>
          </a:p>
        </p:txBody>
      </p:sp>
    </p:spTree>
    <p:extLst>
      <p:ext uri="{BB962C8B-B14F-4D97-AF65-F5344CB8AC3E}">
        <p14:creationId xmlns:p14="http://schemas.microsoft.com/office/powerpoint/2010/main" val="8241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484114" y="1756956"/>
            <a:ext cx="8610600" cy="136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just">
              <a:lnSpc>
                <a:spcPct val="300000"/>
              </a:lnSpc>
              <a:spcBef>
                <a:spcPct val="20000"/>
              </a:spcBef>
              <a:spcAft>
                <a:spcPct val="20000"/>
              </a:spcAft>
              <a:buClr>
                <a:srgbClr val="00559A"/>
              </a:buClr>
            </a:pPr>
            <a:r>
              <a:rPr lang="en-IE" i="1" dirty="0">
                <a:solidFill>
                  <a:srgbClr val="00559A"/>
                </a:solidFill>
                <a:latin typeface="+mj-lt"/>
              </a:rPr>
              <a:t>Parabolic </a:t>
            </a:r>
            <a:r>
              <a:rPr lang="en-IE" i="1" dirty="0" smtClean="0">
                <a:solidFill>
                  <a:srgbClr val="00559A"/>
                </a:solidFill>
                <a:latin typeface="+mj-lt"/>
              </a:rPr>
              <a:t>trough</a:t>
            </a:r>
            <a:r>
              <a:rPr lang="en-IE" i="1" dirty="0">
                <a:solidFill>
                  <a:srgbClr val="00559A"/>
                </a:solidFill>
                <a:latin typeface="+mj-lt"/>
              </a:rPr>
              <a:t>	</a:t>
            </a:r>
            <a:r>
              <a:rPr lang="en-IE" i="1" dirty="0" smtClean="0">
                <a:solidFill>
                  <a:srgbClr val="00559A"/>
                </a:solidFill>
                <a:latin typeface="+mj-lt"/>
              </a:rPr>
              <a:t>					Power tower</a:t>
            </a:r>
            <a:endParaRPr lang="en-IE" i="1" dirty="0">
              <a:solidFill>
                <a:srgbClr val="00559A"/>
              </a:solidFill>
              <a:latin typeface="+mj-lt"/>
            </a:endParaRPr>
          </a:p>
        </p:txBody>
      </p:sp>
      <p:pic>
        <p:nvPicPr>
          <p:cNvPr id="12" name="Image 6" descr="http://img.over-blog.com/500x365/1/23/41/67/ccc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5813" y="2777210"/>
            <a:ext cx="3868892" cy="2844512"/>
          </a:xfrm>
          <a:prstGeom prst="rect">
            <a:avLst/>
          </a:prstGeom>
          <a:noFill/>
          <a:ln w="9525">
            <a:solidFill>
              <a:srgbClr val="17659E"/>
            </a:solidFill>
            <a:miter lim="800000"/>
            <a:headEnd/>
            <a:tailEnd/>
          </a:ln>
        </p:spPr>
      </p:pic>
      <p:pic>
        <p:nvPicPr>
          <p:cNvPr id="20" name="Picture 4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0953" y="2671356"/>
            <a:ext cx="4070167" cy="306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23044" y="933152"/>
            <a:ext cx="572738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Concentrated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Solar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Power Technologies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8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32" y="1124745"/>
            <a:ext cx="7772400" cy="4907549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24808" y="6128129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smtClean="0">
                <a:latin typeface="Calibri" pitchFamily="34" charset="0"/>
                <a:cs typeface="Calibri" pitchFamily="34" charset="0"/>
              </a:rPr>
              <a:t>Source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Juan Ignacio Burgaleta, Director of </a:t>
            </a:r>
            <a:r>
              <a:rPr lang="en-US" sz="1200" dirty="0" err="1" smtClean="0">
                <a:latin typeface="Calibri" pitchFamily="34" charset="0"/>
                <a:cs typeface="Calibri" pitchFamily="34" charset="0"/>
              </a:rPr>
              <a:t>Sener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24" y="1268761"/>
            <a:ext cx="1737360" cy="12795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317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52" y="1052736"/>
            <a:ext cx="7583299" cy="50292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5288" y="3573017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8000 tons of Solar salt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4808" y="6128129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smtClean="0">
                <a:latin typeface="Calibri" pitchFamily="34" charset="0"/>
                <a:cs typeface="Calibri" pitchFamily="34" charset="0"/>
              </a:rPr>
              <a:t>Source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Juan Ignacio Burgaleta, Director of </a:t>
            </a:r>
            <a:r>
              <a:rPr lang="en-US" sz="1200" dirty="0" err="1" smtClean="0">
                <a:latin typeface="Calibri" pitchFamily="34" charset="0"/>
                <a:cs typeface="Calibri" pitchFamily="34" charset="0"/>
              </a:rPr>
              <a:t>Sener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0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1056742"/>
            <a:ext cx="7680960" cy="5084773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4808" y="6128129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smtClean="0">
                <a:latin typeface="Calibri" pitchFamily="34" charset="0"/>
                <a:cs typeface="Calibri" pitchFamily="34" charset="0"/>
              </a:rPr>
              <a:t>Source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Juan Ignacio Burgaleta, Director of </a:t>
            </a:r>
            <a:r>
              <a:rPr lang="en-US" sz="1200" dirty="0" err="1" smtClean="0">
                <a:latin typeface="Calibri" pitchFamily="34" charset="0"/>
                <a:cs typeface="Calibri" pitchFamily="34" charset="0"/>
              </a:rPr>
              <a:t>Sener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9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1066121"/>
            <a:ext cx="7680960" cy="5047294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4808" y="6128129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smtClean="0">
                <a:latin typeface="Calibri" pitchFamily="34" charset="0"/>
                <a:cs typeface="Calibri" pitchFamily="34" charset="0"/>
              </a:rPr>
              <a:t>Source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Juan Ignacio Burgaleta, Director of </a:t>
            </a:r>
            <a:r>
              <a:rPr lang="en-US" sz="1200" dirty="0" err="1" smtClean="0">
                <a:latin typeface="Calibri" pitchFamily="34" charset="0"/>
                <a:cs typeface="Calibri" pitchFamily="34" charset="0"/>
              </a:rPr>
              <a:t>Sener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53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t="6890" r="12340" b="16158"/>
          <a:stretch/>
        </p:blipFill>
        <p:spPr bwMode="auto">
          <a:xfrm>
            <a:off x="1909618" y="1530927"/>
            <a:ext cx="6086764" cy="3796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04728" y="3429000"/>
            <a:ext cx="5400600" cy="1152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57428" y="1988840"/>
            <a:ext cx="1539788" cy="1152128"/>
          </a:xfrm>
          <a:prstGeom prst="rect">
            <a:avLst/>
          </a:prstGeom>
          <a:noFill/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80992" y="4221088"/>
            <a:ext cx="720080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04728" y="2420888"/>
            <a:ext cx="1728192" cy="1152128"/>
          </a:xfrm>
          <a:prstGeom prst="rect">
            <a:avLst/>
          </a:prstGeom>
          <a:noFill/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71138" y="3293368"/>
            <a:ext cx="1539788" cy="1152128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12840" y="1916832"/>
            <a:ext cx="1368152" cy="7200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49343" y="3606115"/>
            <a:ext cx="162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Two-tank Molten salt system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71138" y="5373217"/>
            <a:ext cx="235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Natural gas heater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21352" y="2204865"/>
            <a:ext cx="147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C00FF"/>
                </a:solidFill>
                <a:latin typeface="Calibri" pitchFamily="34" charset="0"/>
                <a:cs typeface="Calibri" pitchFamily="34" charset="0"/>
              </a:rPr>
              <a:t>Power block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96816" y="1150753"/>
            <a:ext cx="1908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Cooling towers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9272" y="2636913"/>
            <a:ext cx="1553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alibri" pitchFamily="34" charset="0"/>
                <a:cs typeface="Calibri" pitchFamily="34" charset="0"/>
              </a:rPr>
              <a:t>Water treatment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65168" y="5373217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Salt/Steam </a:t>
            </a:r>
            <a:r>
              <a:rPr lang="en-US" sz="2000" dirty="0">
                <a:solidFill>
                  <a:srgbClr val="FF9900"/>
                </a:solidFill>
                <a:latin typeface="Calibri" pitchFamily="34" charset="0"/>
                <a:cs typeface="Calibri" pitchFamily="34" charset="0"/>
              </a:rPr>
              <a:t>heat exchanger</a:t>
            </a:r>
          </a:p>
        </p:txBody>
      </p:sp>
      <p:sp>
        <p:nvSpPr>
          <p:cNvPr id="21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3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910974"/>
            <a:ext cx="7680960" cy="521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124" y="3755902"/>
            <a:ext cx="1849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Water can be a problem</a:t>
            </a:r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1950760" y="4171401"/>
            <a:ext cx="1846177" cy="415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4808" y="6128129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smtClean="0">
                <a:latin typeface="Calibri" pitchFamily="34" charset="0"/>
                <a:cs typeface="Calibri" pitchFamily="34" charset="0"/>
              </a:rPr>
              <a:t>Source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Juan Ignacio Burgaleta, Director of </a:t>
            </a:r>
            <a:r>
              <a:rPr lang="en-US" sz="1200" dirty="0" err="1" smtClean="0">
                <a:latin typeface="Calibri" pitchFamily="34" charset="0"/>
                <a:cs typeface="Calibri" pitchFamily="34" charset="0"/>
              </a:rPr>
              <a:t>Sener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3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31" y="1007327"/>
            <a:ext cx="7533738" cy="512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9520447">
            <a:off x="3985656" y="358162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99"/>
                </a:solidFill>
                <a:latin typeface="Calibri" pitchFamily="34" charset="0"/>
                <a:cs typeface="Calibri" pitchFamily="34" charset="0"/>
              </a:rPr>
              <a:t>Charge</a:t>
            </a:r>
          </a:p>
        </p:txBody>
      </p:sp>
      <p:sp>
        <p:nvSpPr>
          <p:cNvPr id="7" name="TextBox 6"/>
          <p:cNvSpPr txBox="1"/>
          <p:nvPr/>
        </p:nvSpPr>
        <p:spPr>
          <a:xfrm rot="1296890">
            <a:off x="2090009" y="3658047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99"/>
                </a:solidFill>
                <a:latin typeface="Calibri" pitchFamily="34" charset="0"/>
                <a:cs typeface="Calibri" pitchFamily="34" charset="0"/>
              </a:rPr>
              <a:t>Discharge</a:t>
            </a:r>
          </a:p>
        </p:txBody>
      </p:sp>
      <p:sp>
        <p:nvSpPr>
          <p:cNvPr id="8" name="Sun 7"/>
          <p:cNvSpPr/>
          <p:nvPr/>
        </p:nvSpPr>
        <p:spPr>
          <a:xfrm>
            <a:off x="5063468" y="1916832"/>
            <a:ext cx="720080" cy="648072"/>
          </a:xfrm>
          <a:prstGeom prst="sun">
            <a:avLst/>
          </a:prstGeom>
          <a:solidFill>
            <a:srgbClr val="FFFF00"/>
          </a:solidFill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5" t="34116" r="13805" b="45906"/>
          <a:stretch/>
        </p:blipFill>
        <p:spPr bwMode="auto">
          <a:xfrm>
            <a:off x="8151629" y="3967948"/>
            <a:ext cx="1463040" cy="638751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4808" y="6128129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smtClean="0">
                <a:latin typeface="Calibri" pitchFamily="34" charset="0"/>
                <a:cs typeface="Calibri" pitchFamily="34" charset="0"/>
              </a:rPr>
              <a:t>Source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Juan Ignacio Burgaleta, Director of </a:t>
            </a:r>
            <a:r>
              <a:rPr lang="en-US" sz="1200" dirty="0" err="1" smtClean="0">
                <a:latin typeface="Calibri" pitchFamily="34" charset="0"/>
                <a:cs typeface="Calibri" pitchFamily="34" charset="0"/>
              </a:rPr>
              <a:t>Sener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1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996264"/>
            <a:ext cx="7680960" cy="514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24808" y="6128129"/>
            <a:ext cx="626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smtClean="0">
                <a:latin typeface="Calibri" pitchFamily="34" charset="0"/>
                <a:cs typeface="Calibri" pitchFamily="34" charset="0"/>
              </a:rPr>
              <a:t>Source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Juan Ignacio Burgaleta, Director of </a:t>
            </a:r>
            <a:r>
              <a:rPr lang="en-US" sz="1200" dirty="0" err="1" smtClean="0">
                <a:latin typeface="Calibri" pitchFamily="34" charset="0"/>
                <a:cs typeface="Calibri" pitchFamily="34" charset="0"/>
              </a:rPr>
              <a:t>Sener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5" y="1660194"/>
            <a:ext cx="3052079" cy="227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436490"/>
            <a:ext cx="3612939" cy="181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4448945" y="5247266"/>
            <a:ext cx="15645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fr-FR" dirty="0" smtClean="0">
                <a:latin typeface="Calibri" pitchFamily="34" charset="0"/>
                <a:cs typeface="Calibri" pitchFamily="34" charset="0"/>
              </a:rPr>
              <a:t>50 </a:t>
            </a:r>
            <a:r>
              <a:rPr lang="fr-FR" dirty="0">
                <a:latin typeface="Calibri" pitchFamily="34" charset="0"/>
                <a:cs typeface="Calibri" pitchFamily="34" charset="0"/>
              </a:rPr>
              <a:t>mn </a:t>
            </a:r>
            <a:r>
              <a:rPr lang="fr-FR" dirty="0" err="1" smtClean="0">
                <a:latin typeface="Calibri" pitchFamily="34" charset="0"/>
                <a:cs typeface="Calibri" pitchFamily="34" charset="0"/>
              </a:rPr>
              <a:t>at</a:t>
            </a:r>
            <a:r>
              <a:rPr lang="fr-FR" dirty="0" smtClean="0">
                <a:latin typeface="Calibri" pitchFamily="34" charset="0"/>
                <a:cs typeface="Calibri" pitchFamily="34" charset="0"/>
              </a:rPr>
              <a:t> 50 % P </a:t>
            </a:r>
            <a:endParaRPr lang="fr-FR" dirty="0">
              <a:latin typeface="Calibri" pitchFamily="34" charset="0"/>
              <a:cs typeface="Calibri" pitchFamily="34" charset="0"/>
            </a:endParaRPr>
          </a:p>
          <a:p>
            <a:pPr eaLnBrk="1" hangingPunct="1"/>
            <a:r>
              <a:rPr lang="fr-FR" dirty="0">
                <a:latin typeface="Calibri" pitchFamily="34" charset="0"/>
                <a:cs typeface="Calibri" pitchFamily="34" charset="0"/>
              </a:rPr>
              <a:t>25 </a:t>
            </a:r>
            <a:r>
              <a:rPr lang="fr-FR" dirty="0" err="1">
                <a:latin typeface="Calibri" pitchFamily="34" charset="0"/>
                <a:cs typeface="Calibri" pitchFamily="34" charset="0"/>
              </a:rPr>
              <a:t>MWh</a:t>
            </a:r>
            <a:endParaRPr lang="fr-FR" dirty="0">
              <a:latin typeface="Calibri" pitchFamily="34" charset="0"/>
              <a:cs typeface="Calibri" pitchFamily="34" charset="0"/>
            </a:endParaRPr>
          </a:p>
          <a:p>
            <a:pPr eaLnBrk="1" hangingPunct="1"/>
            <a:r>
              <a:rPr lang="fr-FR" dirty="0" err="1" smtClean="0">
                <a:latin typeface="Calibri" pitchFamily="34" charset="0"/>
                <a:cs typeface="Calibri" pitchFamily="34" charset="0"/>
              </a:rPr>
              <a:t>Saturated</a:t>
            </a:r>
            <a:r>
              <a:rPr lang="fr-F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fr-FR" dirty="0" err="1" smtClean="0">
                <a:latin typeface="Calibri" pitchFamily="34" charset="0"/>
                <a:cs typeface="Calibri" pitchFamily="34" charset="0"/>
              </a:rPr>
              <a:t>Steam</a:t>
            </a:r>
            <a:endParaRPr lang="fr-FR" dirty="0" smtClean="0">
              <a:latin typeface="Calibri" pitchFamily="34" charset="0"/>
              <a:cs typeface="Calibri" pitchFamily="34" charset="0"/>
            </a:endParaRPr>
          </a:p>
          <a:p>
            <a:pPr eaLnBrk="1" hangingPunct="1"/>
            <a:r>
              <a:rPr lang="fr-FR" dirty="0" smtClean="0">
                <a:latin typeface="Calibri" pitchFamily="34" charset="0"/>
                <a:cs typeface="Calibri" pitchFamily="34" charset="0"/>
              </a:rPr>
              <a:t>40 </a:t>
            </a:r>
            <a:r>
              <a:rPr lang="fr-FR" dirty="0">
                <a:latin typeface="Calibri" pitchFamily="34" charset="0"/>
                <a:cs typeface="Calibri" pitchFamily="34" charset="0"/>
              </a:rPr>
              <a:t>bars </a:t>
            </a:r>
            <a:r>
              <a:rPr lang="fr-FR" dirty="0" smtClean="0">
                <a:latin typeface="Calibri" pitchFamily="34" charset="0"/>
                <a:cs typeface="Calibri" pitchFamily="34" charset="0"/>
              </a:rPr>
              <a:t>250°C</a:t>
            </a:r>
            <a:endParaRPr lang="fr-F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4448944" y="4365105"/>
            <a:ext cx="14045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fr-FR" b="1" dirty="0" err="1">
                <a:latin typeface="Calibri" pitchFamily="34" charset="0"/>
                <a:cs typeface="Calibri" pitchFamily="34" charset="0"/>
              </a:rPr>
              <a:t>Steam</a:t>
            </a:r>
            <a:r>
              <a:rPr lang="fr-FR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b="1" dirty="0" err="1">
                <a:latin typeface="Calibri" pitchFamily="34" charset="0"/>
                <a:cs typeface="Calibri" pitchFamily="34" charset="0"/>
              </a:rPr>
              <a:t>storage</a:t>
            </a:r>
            <a:endParaRPr lang="fr-FR" b="1" dirty="0">
              <a:latin typeface="Calibri" pitchFamily="34" charset="0"/>
              <a:cs typeface="Calibri" pitchFamily="34" charset="0"/>
            </a:endParaRPr>
          </a:p>
          <a:p>
            <a:pPr eaLnBrk="1" hangingPunct="1"/>
            <a:r>
              <a:rPr lang="fr-FR" dirty="0">
                <a:latin typeface="Calibri" pitchFamily="34" charset="0"/>
                <a:cs typeface="Calibri" pitchFamily="34" charset="0"/>
              </a:rPr>
              <a:t>20-30 kWh/m</a:t>
            </a:r>
            <a:r>
              <a:rPr lang="fr-FR" baseline="30000" dirty="0">
                <a:latin typeface="Calibri" pitchFamily="34" charset="0"/>
                <a:cs typeface="Calibri" pitchFamily="34" charset="0"/>
              </a:rPr>
              <a:t>3</a:t>
            </a:r>
          </a:p>
          <a:p>
            <a:pPr eaLnBrk="1" hangingPunct="1"/>
            <a:r>
              <a:rPr lang="fr-FR" dirty="0">
                <a:latin typeface="Calibri" pitchFamily="34" charset="0"/>
                <a:cs typeface="Calibri" pitchFamily="34" charset="0"/>
              </a:rPr>
              <a:t>100 €/kWh</a:t>
            </a:r>
          </a:p>
        </p:txBody>
      </p:sp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6609210" y="3933057"/>
            <a:ext cx="2304231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fr-FR" sz="1400" i="1" dirty="0">
                <a:latin typeface="Calibri" pitchFamily="34" charset="0"/>
                <a:cs typeface="Calibri" pitchFamily="34" charset="0"/>
              </a:rPr>
              <a:t>PS10 plant, 11 </a:t>
            </a:r>
            <a:r>
              <a:rPr lang="fr-FR" sz="1400" i="1" dirty="0" err="1" smtClean="0">
                <a:latin typeface="Calibri" pitchFamily="34" charset="0"/>
                <a:cs typeface="Calibri" pitchFamily="34" charset="0"/>
              </a:rPr>
              <a:t>MWe</a:t>
            </a:r>
            <a:r>
              <a:rPr lang="fr-FR" sz="1400" i="1" dirty="0">
                <a:latin typeface="Calibri" pitchFamily="34" charset="0"/>
                <a:cs typeface="Calibri" pitchFamily="34" charset="0"/>
              </a:rPr>
              <a:t>, </a:t>
            </a:r>
            <a:r>
              <a:rPr lang="fr-FR" sz="1400" i="1" dirty="0" err="1">
                <a:latin typeface="Calibri" pitchFamily="34" charset="0"/>
                <a:cs typeface="Calibri" pitchFamily="34" charset="0"/>
              </a:rPr>
              <a:t>Seville</a:t>
            </a:r>
            <a:endParaRPr lang="fr-FR" sz="1400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559" name="Picture 9" descr="PS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4" y="1812597"/>
            <a:ext cx="4824412" cy="23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11" descr="j029382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14" y="1642004"/>
            <a:ext cx="12303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Text Box 20"/>
          <p:cNvSpPr txBox="1">
            <a:spLocks noChangeArrowheads="1"/>
          </p:cNvSpPr>
          <p:nvPr/>
        </p:nvSpPr>
        <p:spPr bwMode="auto">
          <a:xfrm>
            <a:off x="29954" y="2788973"/>
            <a:ext cx="14931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dirty="0" smtClean="0">
                <a:latin typeface="Calibri" pitchFamily="34" charset="0"/>
                <a:cs typeface="Calibri" pitchFamily="34" charset="0"/>
              </a:rPr>
              <a:t>Unpredictable</a:t>
            </a:r>
          </a:p>
          <a:p>
            <a:pPr eaLnBrk="1" hangingPunct="1"/>
            <a:r>
              <a:rPr lang="en-US" dirty="0" smtClean="0">
                <a:latin typeface="Calibri" pitchFamily="34" charset="0"/>
                <a:cs typeface="Calibri" pitchFamily="34" charset="0"/>
              </a:rPr>
              <a:t>intermittencies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2530" name="Picture 2" descr="http://ww1.prweb.com/prfiles/2009/10/26/3115454/1_AbengoaSolar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24" y="1196753"/>
            <a:ext cx="2743200" cy="3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4" descr="http://www.solarpaces.org/Tasks/Task1/images/task1_09.jpg"/>
          <p:cNvPicPr/>
          <p:nvPr/>
        </p:nvPicPr>
        <p:blipFill>
          <a:blip r:embed="rId7" cstate="print"/>
          <a:srcRect t="12618"/>
          <a:stretch>
            <a:fillRect/>
          </a:stretch>
        </p:blipFill>
        <p:spPr bwMode="auto">
          <a:xfrm>
            <a:off x="6673593" y="4509121"/>
            <a:ext cx="2627630" cy="1740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42699" y="794854"/>
            <a:ext cx="6247025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2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. Commercial Technologies</a:t>
            </a:r>
          </a:p>
          <a:p>
            <a:pPr algn="l"/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2.2. Saturated Steam Storage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42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 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58"/>
            <a:ext cx="6809904" cy="6747542"/>
          </a:xfrm>
          <a:prstGeom prst="rect">
            <a:avLst/>
          </a:prstGeom>
        </p:spPr>
      </p:pic>
      <p:pic>
        <p:nvPicPr>
          <p:cNvPr id="9" name="Picture 8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13910"/>
            <a:ext cx="9906000" cy="1425072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6"/>
          <p:cNvSpPr>
            <a:spLocks noGrp="1"/>
          </p:cNvSpPr>
          <p:nvPr>
            <p:ph type="ctrTitle"/>
          </p:nvPr>
        </p:nvSpPr>
        <p:spPr>
          <a:xfrm>
            <a:off x="596373" y="3449733"/>
            <a:ext cx="8725660" cy="1108842"/>
          </a:xfrm>
        </p:spPr>
        <p:txBody>
          <a:bodyPr/>
          <a:lstStyle/>
          <a:p>
            <a:r>
              <a:rPr lang="en-US" sz="4800" b="0" dirty="0" smtClean="0"/>
              <a:t>Under Development</a:t>
            </a:r>
            <a:endParaRPr lang="en-US" sz="4800" b="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7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19"/>
          <p:cNvGrpSpPr/>
          <p:nvPr/>
        </p:nvGrpSpPr>
        <p:grpSpPr>
          <a:xfrm>
            <a:off x="953223" y="1967784"/>
            <a:ext cx="3285286" cy="1259668"/>
            <a:chOff x="1547664" y="764704"/>
            <a:chExt cx="3285286" cy="1259668"/>
          </a:xfrm>
        </p:grpSpPr>
        <p:pic>
          <p:nvPicPr>
            <p:cNvPr id="6" name="Picture 4" descr="http://www.lamaraket.com/wp-content/uploads/2009/02/nuage-et-soleil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653392" y="1070047"/>
              <a:ext cx="1800000" cy="954325"/>
            </a:xfrm>
            <a:prstGeom prst="rect">
              <a:avLst/>
            </a:prstGeom>
            <a:noFill/>
          </p:spPr>
        </p:pic>
        <p:pic>
          <p:nvPicPr>
            <p:cNvPr id="7" name="Picture 2" descr="http://www.hyperespace.org/dotclear/images/astronomie/Lune_3994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786043" y="927061"/>
              <a:ext cx="1046907" cy="1080000"/>
            </a:xfrm>
            <a:prstGeom prst="rect">
              <a:avLst/>
            </a:prstGeom>
            <a:noFill/>
          </p:spPr>
        </p:pic>
        <p:sp>
          <p:nvSpPr>
            <p:cNvPr id="8" name="ZoneTexte 20"/>
            <p:cNvSpPr txBox="1"/>
            <p:nvPr/>
          </p:nvSpPr>
          <p:spPr>
            <a:xfrm>
              <a:off x="1547664" y="764704"/>
              <a:ext cx="2376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aseline="30000" dirty="0">
                  <a:solidFill>
                    <a:srgbClr val="006174"/>
                  </a:solidFill>
                  <a:latin typeface="Frutiger 45 Light" charset="0"/>
                </a:rPr>
                <a:t>1. Solar intermitencies</a:t>
              </a:r>
            </a:p>
          </p:txBody>
        </p:sp>
      </p:grpSp>
      <p:grpSp>
        <p:nvGrpSpPr>
          <p:cNvPr id="48" name="Groupe 97"/>
          <p:cNvGrpSpPr/>
          <p:nvPr/>
        </p:nvGrpSpPr>
        <p:grpSpPr>
          <a:xfrm>
            <a:off x="5567866" y="1311637"/>
            <a:ext cx="3168352" cy="2156647"/>
            <a:chOff x="6372200" y="4656729"/>
            <a:chExt cx="3168352" cy="2156647"/>
          </a:xfrm>
        </p:grpSpPr>
        <p:sp>
          <p:nvSpPr>
            <p:cNvPr id="49" name="ZoneTexte 31"/>
            <p:cNvSpPr txBox="1"/>
            <p:nvPr/>
          </p:nvSpPr>
          <p:spPr>
            <a:xfrm>
              <a:off x="6480641" y="4656729"/>
              <a:ext cx="280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aseline="30000" dirty="0">
                  <a:solidFill>
                    <a:srgbClr val="006174"/>
                  </a:solidFill>
                  <a:latin typeface="Frutiger 45 Light" charset="0"/>
                </a:rPr>
                <a:t>3. Customer side</a:t>
              </a:r>
            </a:p>
          </p:txBody>
        </p:sp>
        <p:grpSp>
          <p:nvGrpSpPr>
            <p:cNvPr id="50" name="Groupe 96"/>
            <p:cNvGrpSpPr/>
            <p:nvPr/>
          </p:nvGrpSpPr>
          <p:grpSpPr>
            <a:xfrm>
              <a:off x="6372200" y="4974576"/>
              <a:ext cx="3168352" cy="1838800"/>
              <a:chOff x="6372200" y="4974576"/>
              <a:chExt cx="3168352" cy="1838800"/>
            </a:xfrm>
          </p:grpSpPr>
          <p:pic>
            <p:nvPicPr>
              <p:cNvPr id="51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564"/>
              <a:stretch>
                <a:fillRect/>
              </a:stretch>
            </p:blipFill>
            <p:spPr bwMode="auto">
              <a:xfrm>
                <a:off x="6372200" y="4974576"/>
                <a:ext cx="2735992" cy="183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2" name="Forme libre 87"/>
              <p:cNvSpPr/>
              <p:nvPr/>
            </p:nvSpPr>
            <p:spPr>
              <a:xfrm>
                <a:off x="6646592" y="4993720"/>
                <a:ext cx="1284051" cy="1498059"/>
              </a:xfrm>
              <a:custGeom>
                <a:avLst/>
                <a:gdLst>
                  <a:gd name="connsiteX0" fmla="*/ 0 w 1284051"/>
                  <a:gd name="connsiteY0" fmla="*/ 1498059 h 1498059"/>
                  <a:gd name="connsiteX1" fmla="*/ 632298 w 1284051"/>
                  <a:gd name="connsiteY1" fmla="*/ 0 h 1498059"/>
                  <a:gd name="connsiteX2" fmla="*/ 1284051 w 1284051"/>
                  <a:gd name="connsiteY2" fmla="*/ 1498059 h 14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4051" h="1498059">
                    <a:moveTo>
                      <a:pt x="0" y="1498059"/>
                    </a:moveTo>
                    <a:cubicBezTo>
                      <a:pt x="209145" y="749029"/>
                      <a:pt x="418290" y="0"/>
                      <a:pt x="632298" y="0"/>
                    </a:cubicBezTo>
                    <a:cubicBezTo>
                      <a:pt x="846306" y="0"/>
                      <a:pt x="1065178" y="749029"/>
                      <a:pt x="1284051" y="1498059"/>
                    </a:cubicBezTo>
                  </a:path>
                </a:pathLst>
              </a:cu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3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685724" y="5122660"/>
                <a:ext cx="854828" cy="365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4" name="Soleil 94"/>
              <p:cNvSpPr/>
              <p:nvPr/>
            </p:nvSpPr>
            <p:spPr>
              <a:xfrm>
                <a:off x="7520416" y="4976168"/>
                <a:ext cx="396000" cy="396000"/>
              </a:xfrm>
              <a:prstGeom prst="sun">
                <a:avLst/>
              </a:prstGeom>
              <a:solidFill>
                <a:srgbClr val="FFFF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649345" y="3806241"/>
            <a:ext cx="3256634" cy="2529632"/>
            <a:chOff x="2467494" y="1340769"/>
            <a:chExt cx="3256634" cy="2529632"/>
          </a:xfrm>
        </p:grpSpPr>
        <p:grpSp>
          <p:nvGrpSpPr>
            <p:cNvPr id="9" name="Groupe 120"/>
            <p:cNvGrpSpPr/>
            <p:nvPr/>
          </p:nvGrpSpPr>
          <p:grpSpPr>
            <a:xfrm>
              <a:off x="2668379" y="1340769"/>
              <a:ext cx="3004427" cy="1934935"/>
              <a:chOff x="1516251" y="5012746"/>
              <a:chExt cx="3004427" cy="1739591"/>
            </a:xfrm>
          </p:grpSpPr>
          <p:grpSp>
            <p:nvGrpSpPr>
              <p:cNvPr id="10" name="Group 31"/>
              <p:cNvGrpSpPr>
                <a:grpSpLocks noChangeAspect="1"/>
              </p:cNvGrpSpPr>
              <p:nvPr/>
            </p:nvGrpSpPr>
            <p:grpSpPr bwMode="auto">
              <a:xfrm>
                <a:off x="1516251" y="5299455"/>
                <a:ext cx="3004427" cy="1452882"/>
                <a:chOff x="2116" y="2508"/>
                <a:chExt cx="2487" cy="1457"/>
              </a:xfrm>
            </p:grpSpPr>
            <p:sp>
              <p:nvSpPr>
                <p:cNvPr id="12" name="Rectangle 32"/>
                <p:cNvSpPr>
                  <a:spLocks noChangeArrowheads="1"/>
                </p:cNvSpPr>
                <p:nvPr/>
              </p:nvSpPr>
              <p:spPr bwMode="auto">
                <a:xfrm>
                  <a:off x="2381" y="3022"/>
                  <a:ext cx="1996" cy="68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13" name="Rectangle 33"/>
                <p:cNvSpPr>
                  <a:spLocks noChangeArrowheads="1"/>
                </p:cNvSpPr>
                <p:nvPr/>
              </p:nvSpPr>
              <p:spPr bwMode="auto">
                <a:xfrm>
                  <a:off x="2925" y="3022"/>
                  <a:ext cx="91" cy="181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14" name="Rectangle 34"/>
                <p:cNvSpPr>
                  <a:spLocks noChangeArrowheads="1"/>
                </p:cNvSpPr>
                <p:nvPr/>
              </p:nvSpPr>
              <p:spPr bwMode="auto">
                <a:xfrm>
                  <a:off x="4014" y="3022"/>
                  <a:ext cx="91" cy="68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15" name="Rectangle 35"/>
                <p:cNvSpPr>
                  <a:spLocks noChangeArrowheads="1"/>
                </p:cNvSpPr>
                <p:nvPr/>
              </p:nvSpPr>
              <p:spPr bwMode="auto">
                <a:xfrm>
                  <a:off x="4105" y="3022"/>
                  <a:ext cx="91" cy="68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16" name="Rectangle 36"/>
                <p:cNvSpPr>
                  <a:spLocks noChangeArrowheads="1"/>
                </p:cNvSpPr>
                <p:nvPr/>
              </p:nvSpPr>
              <p:spPr bwMode="auto">
                <a:xfrm>
                  <a:off x="4195" y="3022"/>
                  <a:ext cx="91" cy="68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17" name="Rectangle 37"/>
                <p:cNvSpPr>
                  <a:spLocks noChangeArrowheads="1"/>
                </p:cNvSpPr>
                <p:nvPr/>
              </p:nvSpPr>
              <p:spPr bwMode="auto">
                <a:xfrm>
                  <a:off x="3930" y="3022"/>
                  <a:ext cx="90" cy="272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18" name="Rectangle 38"/>
                <p:cNvSpPr>
                  <a:spLocks noChangeArrowheads="1"/>
                </p:cNvSpPr>
                <p:nvPr/>
              </p:nvSpPr>
              <p:spPr bwMode="auto">
                <a:xfrm>
                  <a:off x="3833" y="3022"/>
                  <a:ext cx="91" cy="136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19" name="Rectangle 39"/>
                <p:cNvSpPr>
                  <a:spLocks noChangeArrowheads="1"/>
                </p:cNvSpPr>
                <p:nvPr/>
              </p:nvSpPr>
              <p:spPr bwMode="auto">
                <a:xfrm>
                  <a:off x="2835" y="3022"/>
                  <a:ext cx="90" cy="317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20" name="Rectangle 40"/>
                <p:cNvSpPr>
                  <a:spLocks noChangeArrowheads="1"/>
                </p:cNvSpPr>
                <p:nvPr/>
              </p:nvSpPr>
              <p:spPr bwMode="auto">
                <a:xfrm>
                  <a:off x="4286" y="3022"/>
                  <a:ext cx="91" cy="680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21" name="Rectangle 41"/>
                <p:cNvSpPr>
                  <a:spLocks noChangeArrowheads="1"/>
                </p:cNvSpPr>
                <p:nvPr/>
              </p:nvSpPr>
              <p:spPr bwMode="auto">
                <a:xfrm>
                  <a:off x="2381" y="3022"/>
                  <a:ext cx="91" cy="680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22" name="Rectangle 42"/>
                <p:cNvSpPr>
                  <a:spLocks noChangeArrowheads="1"/>
                </p:cNvSpPr>
                <p:nvPr/>
              </p:nvSpPr>
              <p:spPr bwMode="auto">
                <a:xfrm>
                  <a:off x="2472" y="3022"/>
                  <a:ext cx="91" cy="680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23" name="Rectangle 43"/>
                <p:cNvSpPr>
                  <a:spLocks noChangeArrowheads="1"/>
                </p:cNvSpPr>
                <p:nvPr/>
              </p:nvSpPr>
              <p:spPr bwMode="auto">
                <a:xfrm>
                  <a:off x="2562" y="3022"/>
                  <a:ext cx="91" cy="680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24" name="Rectangle 44"/>
                <p:cNvSpPr>
                  <a:spLocks noChangeArrowheads="1"/>
                </p:cNvSpPr>
                <p:nvPr/>
              </p:nvSpPr>
              <p:spPr bwMode="auto">
                <a:xfrm>
                  <a:off x="2653" y="3022"/>
                  <a:ext cx="91" cy="680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25" name="Rectangle 45"/>
                <p:cNvSpPr>
                  <a:spLocks noChangeArrowheads="1"/>
                </p:cNvSpPr>
                <p:nvPr/>
              </p:nvSpPr>
              <p:spPr bwMode="auto">
                <a:xfrm>
                  <a:off x="2744" y="3022"/>
                  <a:ext cx="91" cy="544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26" name="Rectangle 46"/>
                <p:cNvSpPr>
                  <a:spLocks noChangeArrowheads="1"/>
                </p:cNvSpPr>
                <p:nvPr/>
              </p:nvSpPr>
              <p:spPr bwMode="auto">
                <a:xfrm>
                  <a:off x="2381" y="2568"/>
                  <a:ext cx="1996" cy="113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27" name="Line 47"/>
                <p:cNvSpPr>
                  <a:spLocks noChangeShapeType="1"/>
                </p:cNvSpPr>
                <p:nvPr/>
              </p:nvSpPr>
              <p:spPr bwMode="auto">
                <a:xfrm>
                  <a:off x="2336" y="3475"/>
                  <a:ext cx="204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 dirty="0"/>
                </a:p>
              </p:txBody>
            </p:sp>
            <p:sp>
              <p:nvSpPr>
                <p:cNvPr id="28" name="Line 48"/>
                <p:cNvSpPr>
                  <a:spLocks noChangeShapeType="1"/>
                </p:cNvSpPr>
                <p:nvPr/>
              </p:nvSpPr>
              <p:spPr bwMode="auto">
                <a:xfrm>
                  <a:off x="2336" y="2795"/>
                  <a:ext cx="204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>
                  <a:off x="2336" y="3022"/>
                  <a:ext cx="204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 dirty="0"/>
                </a:p>
              </p:txBody>
            </p:sp>
            <p:sp>
              <p:nvSpPr>
                <p:cNvPr id="30" name="Line 50"/>
                <p:cNvSpPr>
                  <a:spLocks noChangeShapeType="1"/>
                </p:cNvSpPr>
                <p:nvPr/>
              </p:nvSpPr>
              <p:spPr bwMode="auto">
                <a:xfrm>
                  <a:off x="2336" y="3249"/>
                  <a:ext cx="204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 dirty="0"/>
                </a:p>
              </p:txBody>
            </p:sp>
            <p:sp>
              <p:nvSpPr>
                <p:cNvPr id="3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381" y="2599"/>
                  <a:ext cx="323" cy="2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sz="900" dirty="0"/>
                    <a:t>MW</a:t>
                  </a:r>
                </a:p>
              </p:txBody>
            </p:sp>
            <p:sp>
              <p:nvSpPr>
                <p:cNvPr id="3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2116" y="2508"/>
                  <a:ext cx="259" cy="14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fr-FR" sz="900" dirty="0"/>
                    <a:t>50</a:t>
                  </a:r>
                </a:p>
                <a:p>
                  <a:pPr algn="r"/>
                  <a:endParaRPr lang="fr-FR" sz="900" dirty="0"/>
                </a:p>
                <a:p>
                  <a:pPr algn="r"/>
                  <a:r>
                    <a:rPr lang="fr-FR" sz="900" dirty="0"/>
                    <a:t>40</a:t>
                  </a:r>
                </a:p>
                <a:p>
                  <a:pPr algn="r"/>
                  <a:endParaRPr lang="fr-FR" sz="900" dirty="0"/>
                </a:p>
                <a:p>
                  <a:pPr algn="r"/>
                  <a:r>
                    <a:rPr lang="fr-FR" sz="900" dirty="0"/>
                    <a:t>30</a:t>
                  </a:r>
                </a:p>
                <a:p>
                  <a:pPr algn="r"/>
                  <a:endParaRPr lang="fr-FR" sz="900" dirty="0"/>
                </a:p>
                <a:p>
                  <a:pPr algn="r"/>
                  <a:r>
                    <a:rPr lang="fr-FR" sz="900" dirty="0"/>
                    <a:t>20</a:t>
                  </a:r>
                </a:p>
                <a:p>
                  <a:pPr algn="r"/>
                  <a:endParaRPr lang="fr-FR" sz="900" dirty="0"/>
                </a:p>
                <a:p>
                  <a:pPr algn="r"/>
                  <a:r>
                    <a:rPr lang="fr-FR" sz="900" dirty="0"/>
                    <a:t>10</a:t>
                  </a:r>
                </a:p>
                <a:p>
                  <a:pPr algn="r"/>
                  <a:endParaRPr lang="fr-FR" sz="900" dirty="0"/>
                </a:p>
                <a:p>
                  <a:pPr algn="r"/>
                  <a:r>
                    <a:rPr lang="fr-FR" sz="900" dirty="0"/>
                    <a:t>0</a:t>
                  </a:r>
                </a:p>
              </p:txBody>
            </p:sp>
            <p:sp>
              <p:nvSpPr>
                <p:cNvPr id="33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380" y="3732"/>
                  <a:ext cx="2223" cy="2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sz="900" dirty="0"/>
                    <a:t>0   2   4   6   8   10   12   14   16   18   20   22   24</a:t>
                  </a:r>
                </a:p>
              </p:txBody>
            </p:sp>
            <p:sp>
              <p:nvSpPr>
                <p:cNvPr id="34" name="Rectangle 54"/>
                <p:cNvSpPr>
                  <a:spLocks noChangeArrowheads="1"/>
                </p:cNvSpPr>
                <p:nvPr/>
              </p:nvSpPr>
              <p:spPr bwMode="auto">
                <a:xfrm>
                  <a:off x="3016" y="2840"/>
                  <a:ext cx="91" cy="182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35" name="Rectangle 55"/>
                <p:cNvSpPr>
                  <a:spLocks noChangeArrowheads="1"/>
                </p:cNvSpPr>
                <p:nvPr/>
              </p:nvSpPr>
              <p:spPr bwMode="auto">
                <a:xfrm>
                  <a:off x="3107" y="2750"/>
                  <a:ext cx="91" cy="272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36" name="Rectangle 56"/>
                <p:cNvSpPr>
                  <a:spLocks noChangeArrowheads="1"/>
                </p:cNvSpPr>
                <p:nvPr/>
              </p:nvSpPr>
              <p:spPr bwMode="auto">
                <a:xfrm>
                  <a:off x="3198" y="2659"/>
                  <a:ext cx="90" cy="36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37" name="Rectangle 57"/>
                <p:cNvSpPr>
                  <a:spLocks noChangeArrowheads="1"/>
                </p:cNvSpPr>
                <p:nvPr/>
              </p:nvSpPr>
              <p:spPr bwMode="auto">
                <a:xfrm>
                  <a:off x="3288" y="2704"/>
                  <a:ext cx="91" cy="318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38" name="Rectangle 58"/>
                <p:cNvSpPr>
                  <a:spLocks noChangeArrowheads="1"/>
                </p:cNvSpPr>
                <p:nvPr/>
              </p:nvSpPr>
              <p:spPr bwMode="auto">
                <a:xfrm>
                  <a:off x="3379" y="2614"/>
                  <a:ext cx="91" cy="408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39" name="Rectangle 59"/>
                <p:cNvSpPr>
                  <a:spLocks noChangeArrowheads="1"/>
                </p:cNvSpPr>
                <p:nvPr/>
              </p:nvSpPr>
              <p:spPr bwMode="auto">
                <a:xfrm>
                  <a:off x="3470" y="2704"/>
                  <a:ext cx="91" cy="318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40" name="Rectangle 60"/>
                <p:cNvSpPr>
                  <a:spLocks noChangeArrowheads="1"/>
                </p:cNvSpPr>
                <p:nvPr/>
              </p:nvSpPr>
              <p:spPr bwMode="auto">
                <a:xfrm>
                  <a:off x="3560" y="2659"/>
                  <a:ext cx="91" cy="363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41" name="Rectangle 61"/>
                <p:cNvSpPr>
                  <a:spLocks noChangeArrowheads="1"/>
                </p:cNvSpPr>
                <p:nvPr/>
              </p:nvSpPr>
              <p:spPr bwMode="auto">
                <a:xfrm>
                  <a:off x="3651" y="2750"/>
                  <a:ext cx="91" cy="272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42" name="Rectangle 62"/>
                <p:cNvSpPr>
                  <a:spLocks noChangeArrowheads="1"/>
                </p:cNvSpPr>
                <p:nvPr/>
              </p:nvSpPr>
              <p:spPr bwMode="auto">
                <a:xfrm>
                  <a:off x="3742" y="2886"/>
                  <a:ext cx="91" cy="136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dirty="0"/>
                </a:p>
              </p:txBody>
            </p:sp>
            <p:sp>
              <p:nvSpPr>
                <p:cNvPr id="43" name="Line 63"/>
                <p:cNvSpPr>
                  <a:spLocks noChangeShapeType="1"/>
                </p:cNvSpPr>
                <p:nvPr/>
              </p:nvSpPr>
              <p:spPr bwMode="auto">
                <a:xfrm>
                  <a:off x="2381" y="3022"/>
                  <a:ext cx="1996" cy="0"/>
                </a:xfrm>
                <a:prstGeom prst="line">
                  <a:avLst/>
                </a:prstGeom>
                <a:noFill/>
                <a:ln w="38100">
                  <a:solidFill>
                    <a:srgbClr val="00CC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 dirty="0"/>
                </a:p>
              </p:txBody>
            </p:sp>
            <p:sp>
              <p:nvSpPr>
                <p:cNvPr id="44" name="Line 64"/>
                <p:cNvSpPr>
                  <a:spLocks noChangeShapeType="1"/>
                </p:cNvSpPr>
                <p:nvPr/>
              </p:nvSpPr>
              <p:spPr bwMode="auto">
                <a:xfrm>
                  <a:off x="2336" y="2568"/>
                  <a:ext cx="204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 dirty="0"/>
                </a:p>
              </p:txBody>
            </p:sp>
            <p:sp>
              <p:nvSpPr>
                <p:cNvPr id="45" name="Line 65"/>
                <p:cNvSpPr>
                  <a:spLocks noChangeShapeType="1"/>
                </p:cNvSpPr>
                <p:nvPr/>
              </p:nvSpPr>
              <p:spPr bwMode="auto">
                <a:xfrm>
                  <a:off x="2336" y="3702"/>
                  <a:ext cx="204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 dirty="0"/>
                </a:p>
              </p:txBody>
            </p:sp>
            <p:sp>
              <p:nvSpPr>
                <p:cNvPr id="46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3155" y="2767"/>
                  <a:ext cx="597" cy="250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/>
                    <a:t>Storage</a:t>
                  </a:r>
                </a:p>
              </p:txBody>
            </p:sp>
            <p:sp>
              <p:nvSpPr>
                <p:cNvPr id="47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3183" y="3045"/>
                  <a:ext cx="485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fr-FR" sz="1200" dirty="0"/>
                    <a:t>Direct</a:t>
                  </a:r>
                </a:p>
                <a:p>
                  <a:pPr algn="ctr"/>
                  <a:r>
                    <a:rPr lang="fr-FR" sz="1200" dirty="0"/>
                    <a:t>Sun</a:t>
                  </a:r>
                </a:p>
              </p:txBody>
            </p:sp>
          </p:grpSp>
          <p:sp>
            <p:nvSpPr>
              <p:cNvPr id="11" name="ZoneTexte 72"/>
              <p:cNvSpPr txBox="1">
                <a:spLocks noChangeAspect="1"/>
              </p:cNvSpPr>
              <p:nvPr/>
            </p:nvSpPr>
            <p:spPr>
              <a:xfrm>
                <a:off x="1691680" y="5012746"/>
                <a:ext cx="2448272" cy="304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aseline="30000" dirty="0">
                    <a:solidFill>
                      <a:srgbClr val="006174"/>
                    </a:solidFill>
                    <a:latin typeface="Frutiger 45 Light" charset="0"/>
                  </a:rPr>
                  <a:t>2. Daily solar curve</a:t>
                </a:r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>
            <a:xfrm rot="5400000" flipH="1" flipV="1">
              <a:off x="4734154" y="2952468"/>
              <a:ext cx="822960" cy="4859"/>
            </a:xfrm>
            <a:prstGeom prst="straightConnector1">
              <a:avLst/>
            </a:prstGeom>
            <a:ln>
              <a:solidFill>
                <a:srgbClr val="006F88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 flipH="1" flipV="1">
              <a:off x="2799328" y="2952468"/>
              <a:ext cx="822960" cy="4859"/>
            </a:xfrm>
            <a:prstGeom prst="straightConnector1">
              <a:avLst/>
            </a:prstGeom>
            <a:ln>
              <a:solidFill>
                <a:srgbClr val="006F88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467494" y="3408736"/>
              <a:ext cx="1528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6F88"/>
                  </a:solidFill>
                  <a:latin typeface="Frutiger LT 45 Light" pitchFamily="34" charset="0"/>
                </a:rPr>
                <a:t>Hybridation using fossil fuel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412808" y="3407513"/>
              <a:ext cx="1311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6F88"/>
                  </a:solidFill>
                  <a:latin typeface="Frutiger LT 45 Light" pitchFamily="34" charset="0"/>
                </a:rPr>
                <a:t>Discharge from storage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497668" y="3614513"/>
            <a:ext cx="50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rgbClr val="006174"/>
                </a:solidFill>
                <a:latin typeface="Frutiger 45 Light" charset="0"/>
              </a:rPr>
              <a:t>4. Reduce the electricity</a:t>
            </a:r>
            <a:r>
              <a:rPr lang="en-US" dirty="0">
                <a:solidFill>
                  <a:srgbClr val="006174"/>
                </a:solidFill>
                <a:latin typeface="Frutiger 45 Light" charset="0"/>
              </a:rPr>
              <a:t> </a:t>
            </a:r>
            <a:r>
              <a:rPr lang="en-US" baseline="30000" dirty="0">
                <a:solidFill>
                  <a:srgbClr val="006174"/>
                </a:solidFill>
                <a:latin typeface="Frutiger 45 Light" charset="0"/>
              </a:rPr>
              <a:t>cost</a:t>
            </a:r>
          </a:p>
        </p:txBody>
      </p:sp>
      <p:pic>
        <p:nvPicPr>
          <p:cNvPr id="64" name="Image 2"/>
          <p:cNvPicPr/>
          <p:nvPr/>
        </p:nvPicPr>
        <p:blipFill>
          <a:blip r:embed="rId6" cstate="print"/>
          <a:srcRect l="8559" t="10363" r="8718"/>
          <a:stretch>
            <a:fillRect/>
          </a:stretch>
        </p:blipFill>
        <p:spPr bwMode="auto">
          <a:xfrm>
            <a:off x="5025753" y="4009240"/>
            <a:ext cx="4168549" cy="236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235985" y="904413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Needs in TES?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662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23044" y="923471"/>
            <a:ext cx="7842810" cy="111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3.1 Passive storage: High-temperature Concrete</a:t>
            </a:r>
            <a:endParaRPr lang="en-IE" sz="18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560" y="1916831"/>
            <a:ext cx="1955356" cy="224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6179" y="1916832"/>
            <a:ext cx="2733301" cy="224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87800" y="1916832"/>
            <a:ext cx="2880000" cy="63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76286"/>
              </p:ext>
            </p:extLst>
          </p:nvPr>
        </p:nvGraphicFramePr>
        <p:xfrm>
          <a:off x="920552" y="4554743"/>
          <a:ext cx="8075242" cy="1559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25709"/>
                <a:gridCol w="3019438"/>
                <a:gridCol w="323009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Advantages</a:t>
                      </a:r>
                      <a:endParaRPr lang="en-US" dirty="0">
                        <a:ln>
                          <a:noFill/>
                        </a:ln>
                        <a:solidFill>
                          <a:srgbClr val="006F8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drawbacks</a:t>
                      </a:r>
                      <a:endParaRPr lang="en-US" dirty="0">
                        <a:ln>
                          <a:noFill/>
                        </a:ln>
                        <a:solidFill>
                          <a:srgbClr val="BCD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ln>
                            <a:noFill/>
                          </a:ln>
                        </a:rPr>
                        <a:t>Concrete HT</a:t>
                      </a:r>
                      <a:endParaRPr lang="en-US" b="1" baseline="0" dirty="0" smtClean="0">
                        <a:ln>
                          <a:noFill/>
                        </a:ln>
                        <a:solidFill>
                          <a:srgbClr val="BCD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Concrete</a:t>
                      </a:r>
                      <a:r>
                        <a:rPr lang="en-US" baseline="0" dirty="0" smtClean="0">
                          <a:ln>
                            <a:noFill/>
                          </a:ln>
                        </a:rPr>
                        <a:t> cost 80 €/tons</a:t>
                      </a:r>
                    </a:p>
                    <a:p>
                      <a:pPr algn="ctr"/>
                      <a:r>
                        <a:rPr lang="en-US" baseline="0" dirty="0" smtClean="0">
                          <a:ln>
                            <a:noFill/>
                          </a:ln>
                        </a:rPr>
                        <a:t>Easy implementation</a:t>
                      </a:r>
                      <a:endParaRPr lang="en-US" baseline="0" dirty="0" smtClean="0">
                        <a:ln>
                          <a:noFill/>
                        </a:ln>
                        <a:solidFill>
                          <a:srgbClr val="006F8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Limited to 500 </a:t>
                      </a:r>
                      <a:r>
                        <a:rPr lang="en-US" dirty="0" smtClean="0"/>
                        <a:t>°C</a:t>
                      </a:r>
                      <a:endParaRPr lang="en-US" baseline="0" dirty="0" smtClean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US" dirty="0" smtClean="0"/>
                        <a:t>10 years life time</a:t>
                      </a:r>
                    </a:p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Heat exchanger lost</a:t>
                      </a:r>
                    </a:p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Contained Water</a:t>
                      </a:r>
                      <a:endParaRPr lang="en-US" dirty="0">
                        <a:ln>
                          <a:noFill/>
                        </a:ln>
                        <a:solidFill>
                          <a:srgbClr val="BCD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2" descr="DLR Logo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59856" y="2806619"/>
            <a:ext cx="955343" cy="1302742"/>
          </a:xfrm>
          <a:prstGeom prst="rect">
            <a:avLst/>
          </a:prstGeom>
          <a:noFill/>
        </p:spPr>
      </p:pic>
      <p:sp>
        <p:nvSpPr>
          <p:cNvPr id="12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3. Under development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33257" y="6114303"/>
            <a:ext cx="4234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u="sng" dirty="0" smtClean="0">
                <a:latin typeface="+mn-lt"/>
              </a:rPr>
              <a:t>Source</a:t>
            </a:r>
            <a:r>
              <a:rPr lang="en-US" sz="1400" i="1" dirty="0" smtClean="0">
                <a:latin typeface="+mn-lt"/>
              </a:rPr>
              <a:t>: Dr. </a:t>
            </a:r>
            <a:r>
              <a:rPr lang="en-US" sz="1400" i="1" dirty="0" err="1" smtClean="0">
                <a:latin typeface="+mn-lt"/>
              </a:rPr>
              <a:t>Doerte</a:t>
            </a:r>
            <a:r>
              <a:rPr lang="en-US" sz="1400" i="1" dirty="0" smtClean="0">
                <a:latin typeface="+mn-lt"/>
              </a:rPr>
              <a:t> Laing (DLR)</a:t>
            </a:r>
            <a:endParaRPr lang="en-US" sz="1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87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12" descr="DSCF3106c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r="6046"/>
          <a:stretch>
            <a:fillRect/>
          </a:stretch>
        </p:blipFill>
        <p:spPr bwMode="auto">
          <a:xfrm>
            <a:off x="500134" y="3989928"/>
            <a:ext cx="431958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2" name="Picture 11" descr="IMG_4285c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3" t="5490" b="2946"/>
          <a:stretch>
            <a:fillRect/>
          </a:stretch>
        </p:blipFill>
        <p:spPr bwMode="auto">
          <a:xfrm>
            <a:off x="2115403" y="1837871"/>
            <a:ext cx="2704319" cy="236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3" descr="2008 März ohne Schalung 0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0" t="6444" r="3215"/>
          <a:stretch>
            <a:fillRect/>
          </a:stretch>
        </p:blipFill>
        <p:spPr bwMode="auto">
          <a:xfrm>
            <a:off x="5540991" y="1738829"/>
            <a:ext cx="3348725" cy="289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14" descr="2008 April Inbetriebnahme 0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4"/>
          <a:stretch>
            <a:fillRect/>
          </a:stretch>
        </p:blipFill>
        <p:spPr bwMode="auto">
          <a:xfrm>
            <a:off x="5540991" y="3994297"/>
            <a:ext cx="3750648" cy="242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223044" y="923471"/>
            <a:ext cx="7842810" cy="111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3.1 Passive storage: High-temperature Concrete</a:t>
            </a:r>
            <a:endParaRPr lang="en-IE" sz="18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3. Under development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2" descr="DLR Logo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8137" y="1884786"/>
            <a:ext cx="955343" cy="130274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9687" y="6114303"/>
            <a:ext cx="4234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u="sng" dirty="0" smtClean="0">
                <a:solidFill>
                  <a:schemeClr val="bg1"/>
                </a:solidFill>
                <a:latin typeface="+mn-lt"/>
              </a:rPr>
              <a:t>Source</a:t>
            </a:r>
            <a:r>
              <a:rPr lang="en-US" sz="1400" i="1" dirty="0" smtClean="0">
                <a:solidFill>
                  <a:schemeClr val="bg1"/>
                </a:solidFill>
                <a:latin typeface="+mn-lt"/>
              </a:rPr>
              <a:t>: Dr. </a:t>
            </a:r>
            <a:r>
              <a:rPr lang="en-US" sz="1400" i="1" dirty="0" err="1" smtClean="0">
                <a:solidFill>
                  <a:schemeClr val="bg1"/>
                </a:solidFill>
                <a:latin typeface="+mn-lt"/>
              </a:rPr>
              <a:t>Doerte</a:t>
            </a:r>
            <a:r>
              <a:rPr lang="en-US" sz="1400" i="1" dirty="0" smtClean="0">
                <a:solidFill>
                  <a:schemeClr val="bg1"/>
                </a:solidFill>
                <a:latin typeface="+mn-lt"/>
              </a:rPr>
              <a:t> Laing (DLR)</a:t>
            </a:r>
            <a:endParaRPr lang="en-US" sz="14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3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0" descr="080901_00_00__080919_07_36_Temperature_Septe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4" y="1719087"/>
            <a:ext cx="61214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27" name="Group 11"/>
          <p:cNvGrpSpPr>
            <a:grpSpLocks/>
          </p:cNvGrpSpPr>
          <p:nvPr/>
        </p:nvGrpSpPr>
        <p:grpSpPr bwMode="auto">
          <a:xfrm>
            <a:off x="4776716" y="4057839"/>
            <a:ext cx="4369080" cy="2116736"/>
            <a:chOff x="1276" y="1298"/>
            <a:chExt cx="3216" cy="1892"/>
          </a:xfrm>
        </p:grpSpPr>
        <p:sp>
          <p:nvSpPr>
            <p:cNvPr id="52228" name="Rectangle 12"/>
            <p:cNvSpPr>
              <a:spLocks noChangeArrowheads="1"/>
            </p:cNvSpPr>
            <p:nvPr/>
          </p:nvSpPr>
          <p:spPr bwMode="auto">
            <a:xfrm>
              <a:off x="1727" y="1901"/>
              <a:ext cx="2304" cy="632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0000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52229" name="AutoShape 13"/>
            <p:cNvSpPr>
              <a:spLocks noChangeArrowheads="1"/>
            </p:cNvSpPr>
            <p:nvPr/>
          </p:nvSpPr>
          <p:spPr bwMode="auto">
            <a:xfrm>
              <a:off x="1280" y="1612"/>
              <a:ext cx="363" cy="453"/>
            </a:xfrm>
            <a:prstGeom prst="curvedRightArrow">
              <a:avLst>
                <a:gd name="adj1" fmla="val 24959"/>
                <a:gd name="adj2" fmla="val 49917"/>
                <a:gd name="adj3" fmla="val 33333"/>
              </a:avLst>
            </a:prstGeom>
            <a:solidFill>
              <a:srgbClr val="FF0000"/>
            </a:solidFill>
            <a:ln w="38100">
              <a:solidFill>
                <a:srgbClr val="FD40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52230" name="AutoShape 14"/>
            <p:cNvSpPr>
              <a:spLocks noChangeArrowheads="1"/>
            </p:cNvSpPr>
            <p:nvPr/>
          </p:nvSpPr>
          <p:spPr bwMode="auto">
            <a:xfrm rot="10800000">
              <a:off x="4121" y="1567"/>
              <a:ext cx="363" cy="453"/>
            </a:xfrm>
            <a:prstGeom prst="curvedRightArrow">
              <a:avLst>
                <a:gd name="adj1" fmla="val 24959"/>
                <a:gd name="adj2" fmla="val 49917"/>
                <a:gd name="adj3" fmla="val 33333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52231" name="Text Box 15"/>
            <p:cNvSpPr txBox="1">
              <a:spLocks noChangeArrowheads="1"/>
            </p:cNvSpPr>
            <p:nvPr/>
          </p:nvSpPr>
          <p:spPr bwMode="auto">
            <a:xfrm>
              <a:off x="1321" y="1298"/>
              <a:ext cx="317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defTabSz="6048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defTabSz="6048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defTabSz="6048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defTabSz="6048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de-DE" sz="2400" b="1">
                  <a:latin typeface="Arial" panose="020B0604020202020204" pitchFamily="34" charset="0"/>
                </a:rPr>
                <a:t>390°C	Charge 6h	330°C</a:t>
              </a:r>
            </a:p>
          </p:txBody>
        </p:sp>
        <p:sp>
          <p:nvSpPr>
            <p:cNvPr id="52232" name="AutoShape 16"/>
            <p:cNvSpPr>
              <a:spLocks noChangeArrowheads="1"/>
            </p:cNvSpPr>
            <p:nvPr/>
          </p:nvSpPr>
          <p:spPr bwMode="auto">
            <a:xfrm>
              <a:off x="1276" y="2363"/>
              <a:ext cx="363" cy="453"/>
            </a:xfrm>
            <a:prstGeom prst="curvedRightArrow">
              <a:avLst>
                <a:gd name="adj1" fmla="val 24959"/>
                <a:gd name="adj2" fmla="val 49917"/>
                <a:gd name="adj3" fmla="val 33333"/>
              </a:avLst>
            </a:prstGeom>
            <a:solidFill>
              <a:schemeClr val="bg1"/>
            </a:solidFill>
            <a:ln w="38100">
              <a:solidFill>
                <a:srgbClr val="FD400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52233" name="AutoShape 17"/>
            <p:cNvSpPr>
              <a:spLocks noChangeArrowheads="1"/>
            </p:cNvSpPr>
            <p:nvPr/>
          </p:nvSpPr>
          <p:spPr bwMode="auto">
            <a:xfrm rot="10800000">
              <a:off x="4117" y="2318"/>
              <a:ext cx="363" cy="453"/>
            </a:xfrm>
            <a:prstGeom prst="curvedRightArrow">
              <a:avLst>
                <a:gd name="adj1" fmla="val 24959"/>
                <a:gd name="adj2" fmla="val 49917"/>
                <a:gd name="adj3" fmla="val 33333"/>
              </a:avLst>
            </a:prstGeom>
            <a:solidFill>
              <a:srgbClr val="0000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52234" name="Text Box 18"/>
            <p:cNvSpPr txBox="1">
              <a:spLocks noChangeArrowheads="1"/>
            </p:cNvSpPr>
            <p:nvPr/>
          </p:nvSpPr>
          <p:spPr bwMode="auto">
            <a:xfrm>
              <a:off x="1321" y="2899"/>
              <a:ext cx="317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defTabSz="604838" eaLnBrk="0" hangingPunct="0"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defTabSz="6048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defTabSz="6048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defTabSz="6048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defTabSz="604838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519238" algn="l"/>
                  <a:tab pos="3765550" algn="l"/>
                </a:tabLs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GB" sz="2400" b="1">
                  <a:latin typeface="Arial" panose="020B0604020202020204" pitchFamily="34" charset="0"/>
                </a:rPr>
                <a:t>350°C	Discharge 6h	290°C</a:t>
              </a:r>
            </a:p>
          </p:txBody>
        </p:sp>
        <p:sp>
          <p:nvSpPr>
            <p:cNvPr id="52235" name="Text Box 19"/>
            <p:cNvSpPr txBox="1">
              <a:spLocks noChangeArrowheads="1"/>
            </p:cNvSpPr>
            <p:nvPr/>
          </p:nvSpPr>
          <p:spPr bwMode="auto">
            <a:xfrm>
              <a:off x="2538" y="2064"/>
              <a:ext cx="6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de-DE" sz="2400" b="1">
                  <a:solidFill>
                    <a:schemeClr val="bg1"/>
                  </a:solidFill>
                  <a:latin typeface="Arial" panose="020B0604020202020204" pitchFamily="34" charset="0"/>
                </a:rPr>
                <a:t>25 bar</a:t>
              </a:r>
            </a:p>
          </p:txBody>
        </p:sp>
      </p:grpSp>
      <p:sp>
        <p:nvSpPr>
          <p:cNvPr id="12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3. Under development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>
          <a:xfrm>
            <a:off x="223044" y="923471"/>
            <a:ext cx="7842810" cy="111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3.1 Passive storage: High-temperature Concrete</a:t>
            </a:r>
            <a:endParaRPr lang="en-IE" sz="18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Picture 2" descr="DLR Logo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88182" y="2032125"/>
            <a:ext cx="955343" cy="130274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23307" y="6244466"/>
            <a:ext cx="4234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u="sng" dirty="0" smtClean="0">
                <a:latin typeface="+mn-lt"/>
              </a:rPr>
              <a:t>Source</a:t>
            </a:r>
            <a:r>
              <a:rPr lang="en-US" sz="1400" i="1" dirty="0" smtClean="0">
                <a:latin typeface="+mn-lt"/>
              </a:rPr>
              <a:t>: Dr. </a:t>
            </a:r>
            <a:r>
              <a:rPr lang="en-US" sz="1400" i="1" dirty="0" err="1" smtClean="0">
                <a:latin typeface="+mn-lt"/>
              </a:rPr>
              <a:t>Doerte</a:t>
            </a:r>
            <a:r>
              <a:rPr lang="en-US" sz="1400" i="1" dirty="0" smtClean="0">
                <a:latin typeface="+mn-lt"/>
              </a:rPr>
              <a:t> Laing (DLR)</a:t>
            </a:r>
            <a:endParaRPr lang="en-US" sz="1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91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17513" y="1081088"/>
            <a:ext cx="9144000" cy="5732462"/>
            <a:chOff x="0" y="491"/>
            <a:chExt cx="5760" cy="3611"/>
          </a:xfrm>
        </p:grpSpPr>
        <p:pic>
          <p:nvPicPr>
            <p:cNvPr id="53268" name="Picture 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2" r="1262"/>
            <a:stretch>
              <a:fillRect/>
            </a:stretch>
          </p:blipFill>
          <p:spPr bwMode="auto">
            <a:xfrm>
              <a:off x="0" y="491"/>
              <a:ext cx="5760" cy="3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9" name="Freeform 13"/>
            <p:cNvSpPr>
              <a:spLocks/>
            </p:cNvSpPr>
            <p:nvPr/>
          </p:nvSpPr>
          <p:spPr bwMode="auto">
            <a:xfrm>
              <a:off x="1599" y="1713"/>
              <a:ext cx="1869" cy="615"/>
            </a:xfrm>
            <a:custGeom>
              <a:avLst/>
              <a:gdLst>
                <a:gd name="T0" fmla="*/ 0 w 1869"/>
                <a:gd name="T1" fmla="*/ 357 h 615"/>
                <a:gd name="T2" fmla="*/ 354 w 1869"/>
                <a:gd name="T3" fmla="*/ 615 h 615"/>
                <a:gd name="T4" fmla="*/ 1869 w 1869"/>
                <a:gd name="T5" fmla="*/ 213 h 615"/>
                <a:gd name="T6" fmla="*/ 1482 w 1869"/>
                <a:gd name="T7" fmla="*/ 0 h 615"/>
                <a:gd name="T8" fmla="*/ 0 w 1869"/>
                <a:gd name="T9" fmla="*/ 357 h 6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9"/>
                <a:gd name="T16" fmla="*/ 0 h 615"/>
                <a:gd name="T17" fmla="*/ 1869 w 1869"/>
                <a:gd name="T18" fmla="*/ 615 h 6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9" h="615">
                  <a:moveTo>
                    <a:pt x="0" y="357"/>
                  </a:moveTo>
                  <a:lnTo>
                    <a:pt x="354" y="615"/>
                  </a:lnTo>
                  <a:lnTo>
                    <a:pt x="1869" y="213"/>
                  </a:lnTo>
                  <a:lnTo>
                    <a:pt x="1482" y="0"/>
                  </a:lnTo>
                  <a:lnTo>
                    <a:pt x="0" y="357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70" name="Text Box 14"/>
            <p:cNvSpPr txBox="1">
              <a:spLocks noChangeArrowheads="1"/>
            </p:cNvSpPr>
            <p:nvPr/>
          </p:nvSpPr>
          <p:spPr bwMode="auto">
            <a:xfrm rot="-839392">
              <a:off x="1810" y="1869"/>
              <a:ext cx="14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>
                  <a:latin typeface="Arial" panose="020B0604020202020204" pitchFamily="34" charset="0"/>
                </a:rPr>
                <a:t>Storage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17513" y="2508250"/>
            <a:ext cx="9036050" cy="3238500"/>
            <a:chOff x="0" y="1390"/>
            <a:chExt cx="5692" cy="2040"/>
          </a:xfrm>
        </p:grpSpPr>
        <p:sp>
          <p:nvSpPr>
            <p:cNvPr id="53254" name="Freeform 16"/>
            <p:cNvSpPr>
              <a:spLocks/>
            </p:cNvSpPr>
            <p:nvPr/>
          </p:nvSpPr>
          <p:spPr bwMode="auto">
            <a:xfrm>
              <a:off x="480" y="1644"/>
              <a:ext cx="2484" cy="831"/>
            </a:xfrm>
            <a:custGeom>
              <a:avLst/>
              <a:gdLst>
                <a:gd name="T0" fmla="*/ 320 w 2484"/>
                <a:gd name="T1" fmla="*/ 0 h 831"/>
                <a:gd name="T2" fmla="*/ 2484 w 2484"/>
                <a:gd name="T3" fmla="*/ 280 h 831"/>
                <a:gd name="T4" fmla="*/ 2169 w 2484"/>
                <a:gd name="T5" fmla="*/ 831 h 831"/>
                <a:gd name="T6" fmla="*/ 0 w 2484"/>
                <a:gd name="T7" fmla="*/ 552 h 831"/>
                <a:gd name="T8" fmla="*/ 320 w 2484"/>
                <a:gd name="T9" fmla="*/ 0 h 8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4"/>
                <a:gd name="T16" fmla="*/ 0 h 831"/>
                <a:gd name="T17" fmla="*/ 2484 w 2484"/>
                <a:gd name="T18" fmla="*/ 831 h 8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4" h="831">
                  <a:moveTo>
                    <a:pt x="320" y="0"/>
                  </a:moveTo>
                  <a:lnTo>
                    <a:pt x="2484" y="280"/>
                  </a:lnTo>
                  <a:lnTo>
                    <a:pt x="2169" y="831"/>
                  </a:lnTo>
                  <a:lnTo>
                    <a:pt x="0" y="552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5" name="Freeform 17"/>
            <p:cNvSpPr>
              <a:spLocks/>
            </p:cNvSpPr>
            <p:nvPr/>
          </p:nvSpPr>
          <p:spPr bwMode="auto">
            <a:xfrm>
              <a:off x="2707" y="1936"/>
              <a:ext cx="2484" cy="831"/>
            </a:xfrm>
            <a:custGeom>
              <a:avLst/>
              <a:gdLst>
                <a:gd name="T0" fmla="*/ 320 w 2484"/>
                <a:gd name="T1" fmla="*/ 0 h 831"/>
                <a:gd name="T2" fmla="*/ 2484 w 2484"/>
                <a:gd name="T3" fmla="*/ 280 h 831"/>
                <a:gd name="T4" fmla="*/ 2169 w 2484"/>
                <a:gd name="T5" fmla="*/ 831 h 831"/>
                <a:gd name="T6" fmla="*/ 0 w 2484"/>
                <a:gd name="T7" fmla="*/ 552 h 831"/>
                <a:gd name="T8" fmla="*/ 320 w 2484"/>
                <a:gd name="T9" fmla="*/ 0 h 8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4"/>
                <a:gd name="T16" fmla="*/ 0 h 831"/>
                <a:gd name="T17" fmla="*/ 2484 w 2484"/>
                <a:gd name="T18" fmla="*/ 831 h 8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4" h="831">
                  <a:moveTo>
                    <a:pt x="320" y="0"/>
                  </a:moveTo>
                  <a:lnTo>
                    <a:pt x="2484" y="280"/>
                  </a:lnTo>
                  <a:lnTo>
                    <a:pt x="2169" y="831"/>
                  </a:lnTo>
                  <a:lnTo>
                    <a:pt x="0" y="552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6" name="Freeform 18"/>
            <p:cNvSpPr>
              <a:spLocks/>
            </p:cNvSpPr>
            <p:nvPr/>
          </p:nvSpPr>
          <p:spPr bwMode="auto">
            <a:xfrm>
              <a:off x="145" y="2251"/>
              <a:ext cx="2484" cy="831"/>
            </a:xfrm>
            <a:custGeom>
              <a:avLst/>
              <a:gdLst>
                <a:gd name="T0" fmla="*/ 320 w 2484"/>
                <a:gd name="T1" fmla="*/ 0 h 831"/>
                <a:gd name="T2" fmla="*/ 2484 w 2484"/>
                <a:gd name="T3" fmla="*/ 280 h 831"/>
                <a:gd name="T4" fmla="*/ 2169 w 2484"/>
                <a:gd name="T5" fmla="*/ 831 h 831"/>
                <a:gd name="T6" fmla="*/ 0 w 2484"/>
                <a:gd name="T7" fmla="*/ 552 h 831"/>
                <a:gd name="T8" fmla="*/ 320 w 2484"/>
                <a:gd name="T9" fmla="*/ 0 h 8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4"/>
                <a:gd name="T16" fmla="*/ 0 h 831"/>
                <a:gd name="T17" fmla="*/ 2484 w 2484"/>
                <a:gd name="T18" fmla="*/ 831 h 8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4" h="831">
                  <a:moveTo>
                    <a:pt x="320" y="0"/>
                  </a:moveTo>
                  <a:lnTo>
                    <a:pt x="2484" y="280"/>
                  </a:lnTo>
                  <a:lnTo>
                    <a:pt x="2169" y="831"/>
                  </a:lnTo>
                  <a:lnTo>
                    <a:pt x="0" y="552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7" name="Freeform 19"/>
            <p:cNvSpPr>
              <a:spLocks/>
            </p:cNvSpPr>
            <p:nvPr/>
          </p:nvSpPr>
          <p:spPr bwMode="auto">
            <a:xfrm>
              <a:off x="2371" y="2542"/>
              <a:ext cx="2484" cy="831"/>
            </a:xfrm>
            <a:custGeom>
              <a:avLst/>
              <a:gdLst>
                <a:gd name="T0" fmla="*/ 320 w 2484"/>
                <a:gd name="T1" fmla="*/ 0 h 831"/>
                <a:gd name="T2" fmla="*/ 2484 w 2484"/>
                <a:gd name="T3" fmla="*/ 280 h 831"/>
                <a:gd name="T4" fmla="*/ 2169 w 2484"/>
                <a:gd name="T5" fmla="*/ 831 h 831"/>
                <a:gd name="T6" fmla="*/ 0 w 2484"/>
                <a:gd name="T7" fmla="*/ 552 h 831"/>
                <a:gd name="T8" fmla="*/ 320 w 2484"/>
                <a:gd name="T9" fmla="*/ 0 h 8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4"/>
                <a:gd name="T16" fmla="*/ 0 h 831"/>
                <a:gd name="T17" fmla="*/ 2484 w 2484"/>
                <a:gd name="T18" fmla="*/ 831 h 8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4" h="831">
                  <a:moveTo>
                    <a:pt x="320" y="0"/>
                  </a:moveTo>
                  <a:lnTo>
                    <a:pt x="2484" y="280"/>
                  </a:lnTo>
                  <a:lnTo>
                    <a:pt x="2169" y="831"/>
                  </a:lnTo>
                  <a:lnTo>
                    <a:pt x="0" y="552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3258" name="Picture 20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62"/>
              <a:ext cx="5323" cy="1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3259" name="Group 21"/>
            <p:cNvGrpSpPr>
              <a:grpSpLocks/>
            </p:cNvGrpSpPr>
            <p:nvPr/>
          </p:nvGrpSpPr>
          <p:grpSpPr bwMode="auto">
            <a:xfrm>
              <a:off x="645" y="1390"/>
              <a:ext cx="5047" cy="2040"/>
              <a:chOff x="645" y="1390"/>
              <a:chExt cx="5047" cy="2040"/>
            </a:xfrm>
          </p:grpSpPr>
          <p:sp>
            <p:nvSpPr>
              <p:cNvPr id="53264" name="Line 22"/>
              <p:cNvSpPr>
                <a:spLocks noChangeShapeType="1"/>
              </p:cNvSpPr>
              <p:nvPr/>
            </p:nvSpPr>
            <p:spPr bwMode="auto">
              <a:xfrm>
                <a:off x="645" y="1390"/>
                <a:ext cx="4833" cy="640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65" name="Text Box 23"/>
              <p:cNvSpPr txBox="1">
                <a:spLocks noChangeArrowheads="1"/>
              </p:cNvSpPr>
              <p:nvPr/>
            </p:nvSpPr>
            <p:spPr bwMode="auto">
              <a:xfrm>
                <a:off x="2730" y="1406"/>
                <a:ext cx="77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2000" b="1">
                    <a:solidFill>
                      <a:srgbClr val="0033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</a:t>
                </a:r>
                <a:r>
                  <a:rPr lang="de-DE" sz="2000" b="1">
                    <a:solidFill>
                      <a:srgbClr val="0033CC"/>
                    </a:solidFill>
                    <a:latin typeface="Arial" panose="020B0604020202020204" pitchFamily="34" charset="0"/>
                  </a:rPr>
                  <a:t> 300 m</a:t>
                </a:r>
              </a:p>
            </p:txBody>
          </p:sp>
          <p:sp>
            <p:nvSpPr>
              <p:cNvPr id="53266" name="Line 24"/>
              <p:cNvSpPr>
                <a:spLocks noChangeShapeType="1"/>
              </p:cNvSpPr>
              <p:nvPr/>
            </p:nvSpPr>
            <p:spPr bwMode="auto">
              <a:xfrm flipV="1">
                <a:off x="4828" y="2095"/>
                <a:ext cx="755" cy="1335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67" name="Text Box 25"/>
              <p:cNvSpPr txBox="1">
                <a:spLocks noChangeArrowheads="1"/>
              </p:cNvSpPr>
              <p:nvPr/>
            </p:nvSpPr>
            <p:spPr bwMode="auto">
              <a:xfrm>
                <a:off x="4914" y="3070"/>
                <a:ext cx="77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2000" b="1">
                    <a:solidFill>
                      <a:srgbClr val="0033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 </a:t>
                </a:r>
                <a:r>
                  <a:rPr lang="de-DE" sz="2000" b="1">
                    <a:solidFill>
                      <a:srgbClr val="0033CC"/>
                    </a:solidFill>
                    <a:latin typeface="Arial" panose="020B0604020202020204" pitchFamily="34" charset="0"/>
                  </a:rPr>
                  <a:t>100 m</a:t>
                </a:r>
              </a:p>
            </p:txBody>
          </p:sp>
        </p:grpSp>
        <p:sp>
          <p:nvSpPr>
            <p:cNvPr id="53260" name="Text Box 26"/>
            <p:cNvSpPr txBox="1">
              <a:spLocks noChangeArrowheads="1"/>
            </p:cNvSpPr>
            <p:nvPr/>
          </p:nvSpPr>
          <p:spPr bwMode="auto">
            <a:xfrm>
              <a:off x="1207" y="1924"/>
              <a:ext cx="1097" cy="23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>
                  <a:latin typeface="Arial" panose="020B0604020202020204" pitchFamily="34" charset="0"/>
                </a:rPr>
                <a:t>storage unit</a:t>
              </a:r>
            </a:p>
          </p:txBody>
        </p:sp>
        <p:sp>
          <p:nvSpPr>
            <p:cNvPr id="53261" name="Text Box 27"/>
            <p:cNvSpPr txBox="1">
              <a:spLocks noChangeArrowheads="1"/>
            </p:cNvSpPr>
            <p:nvPr/>
          </p:nvSpPr>
          <p:spPr bwMode="auto">
            <a:xfrm>
              <a:off x="3434" y="2216"/>
              <a:ext cx="1097" cy="23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>
                  <a:latin typeface="Arial" panose="020B0604020202020204" pitchFamily="34" charset="0"/>
                </a:rPr>
                <a:t>storage unit</a:t>
              </a:r>
            </a:p>
          </p:txBody>
        </p:sp>
        <p:sp>
          <p:nvSpPr>
            <p:cNvPr id="53262" name="Text Box 28"/>
            <p:cNvSpPr txBox="1">
              <a:spLocks noChangeArrowheads="1"/>
            </p:cNvSpPr>
            <p:nvPr/>
          </p:nvSpPr>
          <p:spPr bwMode="auto">
            <a:xfrm>
              <a:off x="872" y="2531"/>
              <a:ext cx="1097" cy="23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>
                  <a:latin typeface="Arial" panose="020B0604020202020204" pitchFamily="34" charset="0"/>
                </a:rPr>
                <a:t>storage unit</a:t>
              </a:r>
            </a:p>
          </p:txBody>
        </p:sp>
        <p:sp>
          <p:nvSpPr>
            <p:cNvPr id="53263" name="Text Box 29"/>
            <p:cNvSpPr txBox="1">
              <a:spLocks noChangeArrowheads="1"/>
            </p:cNvSpPr>
            <p:nvPr/>
          </p:nvSpPr>
          <p:spPr bwMode="auto">
            <a:xfrm>
              <a:off x="3098" y="2822"/>
              <a:ext cx="1097" cy="23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>
                  <a:latin typeface="Arial" panose="020B0604020202020204" pitchFamily="34" charset="0"/>
                </a:rPr>
                <a:t>storage unit</a:t>
              </a:r>
            </a:p>
          </p:txBody>
        </p:sp>
      </p:grpSp>
      <p:sp>
        <p:nvSpPr>
          <p:cNvPr id="183326" name="Text Box 30"/>
          <p:cNvSpPr txBox="1">
            <a:spLocks noChangeArrowheads="1"/>
          </p:cNvSpPr>
          <p:nvPr/>
        </p:nvSpPr>
        <p:spPr bwMode="auto">
          <a:xfrm>
            <a:off x="7688264" y="6497639"/>
            <a:ext cx="1838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  <a:latin typeface="Arial" panose="020B0604020202020204" pitchFamily="34" charset="0"/>
              </a:rPr>
              <a:t>Photo: Solar Millenium AG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4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33257" y="6114303"/>
            <a:ext cx="4234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u="sng" dirty="0" smtClean="0">
                <a:solidFill>
                  <a:schemeClr val="bg1"/>
                </a:solidFill>
                <a:latin typeface="+mn-lt"/>
              </a:rPr>
              <a:t>Source</a:t>
            </a:r>
            <a:r>
              <a:rPr lang="en-US" sz="1400" i="1" dirty="0" smtClean="0">
                <a:solidFill>
                  <a:schemeClr val="bg1"/>
                </a:solidFill>
                <a:latin typeface="+mn-lt"/>
              </a:rPr>
              <a:t>: Dr. </a:t>
            </a:r>
            <a:r>
              <a:rPr lang="en-US" sz="1400" i="1" dirty="0" err="1" smtClean="0">
                <a:solidFill>
                  <a:schemeClr val="bg1"/>
                </a:solidFill>
                <a:latin typeface="+mn-lt"/>
              </a:rPr>
              <a:t>Doerte</a:t>
            </a:r>
            <a:r>
              <a:rPr lang="en-US" sz="1400" i="1" dirty="0" smtClean="0">
                <a:solidFill>
                  <a:schemeClr val="bg1"/>
                </a:solidFill>
                <a:latin typeface="+mn-lt"/>
              </a:rPr>
              <a:t> Laing (DLR)</a:t>
            </a:r>
            <a:endParaRPr lang="en-US" sz="14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0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22924E-6 L -0.01754 -0.100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502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8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1553" t="29295" r="22929" b="37631"/>
          <a:stretch>
            <a:fillRect/>
          </a:stretch>
        </p:blipFill>
        <p:spPr bwMode="auto">
          <a:xfrm>
            <a:off x="1568624" y="1672088"/>
            <a:ext cx="676875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8624" y="4135021"/>
            <a:ext cx="23812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44449" y="4412441"/>
            <a:ext cx="4464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6F88"/>
                </a:solidFill>
                <a:latin typeface="+mn-lt"/>
              </a:rPr>
              <a:t>Jüllich</a:t>
            </a:r>
            <a:r>
              <a:rPr lang="en-US" sz="2000" dirty="0">
                <a:solidFill>
                  <a:srgbClr val="006F88"/>
                </a:solidFill>
                <a:latin typeface="+mn-lt"/>
              </a:rPr>
              <a:t>, Germany, 2010</a:t>
            </a:r>
          </a:p>
          <a:p>
            <a:r>
              <a:rPr lang="en-US" sz="2000" dirty="0">
                <a:solidFill>
                  <a:srgbClr val="006F88"/>
                </a:solidFill>
                <a:latin typeface="+mn-lt"/>
              </a:rPr>
              <a:t>Air as HTF</a:t>
            </a:r>
          </a:p>
          <a:p>
            <a:r>
              <a:rPr lang="en-US" sz="2000" dirty="0">
                <a:solidFill>
                  <a:srgbClr val="006F88"/>
                </a:solidFill>
                <a:latin typeface="+mn-lt"/>
              </a:rPr>
              <a:t>Porous solid ceramics as storage material</a:t>
            </a:r>
          </a:p>
          <a:p>
            <a:r>
              <a:rPr lang="en-US" sz="2000" dirty="0">
                <a:solidFill>
                  <a:srgbClr val="006F88"/>
                </a:solidFill>
                <a:latin typeface="+mn-lt"/>
              </a:rPr>
              <a:t>1.5 h storage (120 – 680 ºC)</a:t>
            </a:r>
          </a:p>
          <a:p>
            <a:r>
              <a:rPr lang="en-US" sz="2000" dirty="0">
                <a:solidFill>
                  <a:srgbClr val="006F88"/>
                </a:solidFill>
                <a:latin typeface="+mn-lt"/>
              </a:rPr>
              <a:t>9 </a:t>
            </a:r>
            <a:r>
              <a:rPr lang="en-US" sz="2000" dirty="0" err="1">
                <a:solidFill>
                  <a:srgbClr val="006F88"/>
                </a:solidFill>
                <a:latin typeface="+mn-lt"/>
              </a:rPr>
              <a:t>MWh</a:t>
            </a:r>
            <a:r>
              <a:rPr lang="en-US" sz="2000" dirty="0">
                <a:solidFill>
                  <a:srgbClr val="006F88"/>
                </a:solidFill>
                <a:latin typeface="+mn-lt"/>
              </a:rPr>
              <a:t> (size: 7m x 7m x 6m)</a:t>
            </a:r>
            <a:r>
              <a:rPr lang="en-US" sz="2000" dirty="0">
                <a:latin typeface="+mn-lt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3833" y="5697459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TES unit</a:t>
            </a:r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223044" y="923471"/>
            <a:ext cx="7842810" cy="111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3.2 Passive storage: Regenerator Type Storage</a:t>
            </a:r>
            <a:endParaRPr lang="en-IE" sz="18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3. Under development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43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2640" y="1727828"/>
            <a:ext cx="5760720" cy="340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17984" y="5694985"/>
            <a:ext cx="9107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559A"/>
                </a:solidFill>
                <a:latin typeface="+mn-lt"/>
              </a:rPr>
              <a:t>Demo-storage system (1MWh) with concrete </a:t>
            </a:r>
            <a:r>
              <a:rPr lang="en-US" sz="1600" i="1" dirty="0" err="1">
                <a:solidFill>
                  <a:srgbClr val="00559A"/>
                </a:solidFill>
                <a:latin typeface="+mn-lt"/>
              </a:rPr>
              <a:t>superheater</a:t>
            </a:r>
            <a:r>
              <a:rPr lang="en-US" sz="1600" i="1" dirty="0">
                <a:solidFill>
                  <a:srgbClr val="00559A"/>
                </a:solidFill>
                <a:latin typeface="+mn-lt"/>
              </a:rPr>
              <a:t> (left) and PCM-Storage (right) </a:t>
            </a:r>
          </a:p>
          <a:p>
            <a:pPr algn="ctr"/>
            <a:r>
              <a:rPr lang="en-US" sz="1600" i="1" dirty="0">
                <a:solidFill>
                  <a:srgbClr val="00559A"/>
                </a:solidFill>
                <a:latin typeface="+mn-lt"/>
              </a:rPr>
              <a:t>in the water/steam test loop at the power plant </a:t>
            </a:r>
            <a:r>
              <a:rPr lang="en-US" sz="1600" i="1" dirty="0" err="1">
                <a:solidFill>
                  <a:srgbClr val="00559A"/>
                </a:solidFill>
                <a:latin typeface="+mn-lt"/>
              </a:rPr>
              <a:t>Litoral</a:t>
            </a:r>
            <a:r>
              <a:rPr lang="en-US" sz="1600" i="1" dirty="0">
                <a:solidFill>
                  <a:srgbClr val="00559A"/>
                </a:solidFill>
                <a:latin typeface="+mn-lt"/>
              </a:rPr>
              <a:t> of </a:t>
            </a:r>
            <a:r>
              <a:rPr lang="en-US" sz="1600" i="1" dirty="0" err="1">
                <a:solidFill>
                  <a:srgbClr val="00559A"/>
                </a:solidFill>
                <a:latin typeface="+mn-lt"/>
              </a:rPr>
              <a:t>Endesa</a:t>
            </a:r>
            <a:r>
              <a:rPr lang="en-US" sz="1600" i="1" dirty="0">
                <a:solidFill>
                  <a:srgbClr val="00559A"/>
                </a:solidFill>
                <a:latin typeface="+mn-lt"/>
              </a:rPr>
              <a:t> in </a:t>
            </a:r>
            <a:r>
              <a:rPr lang="en-US" sz="1600" i="1" dirty="0" err="1">
                <a:solidFill>
                  <a:srgbClr val="00559A"/>
                </a:solidFill>
                <a:latin typeface="+mn-lt"/>
              </a:rPr>
              <a:t>Carboneras</a:t>
            </a:r>
            <a:r>
              <a:rPr lang="en-US" sz="1600" i="1" dirty="0">
                <a:solidFill>
                  <a:srgbClr val="00559A"/>
                </a:solidFill>
                <a:latin typeface="+mn-lt"/>
              </a:rPr>
              <a:t>, Spain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1312" y="2852936"/>
            <a:ext cx="2051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59A"/>
                </a:solidFill>
                <a:latin typeface="+mn-lt"/>
              </a:rPr>
              <a:t>PCM</a:t>
            </a:r>
          </a:p>
          <a:p>
            <a:r>
              <a:rPr lang="en-US" dirty="0">
                <a:solidFill>
                  <a:srgbClr val="00559A"/>
                </a:solidFill>
                <a:latin typeface="+mn-lt"/>
              </a:rPr>
              <a:t>8.5m</a:t>
            </a:r>
            <a:r>
              <a:rPr lang="en-US" baseline="30000" dirty="0">
                <a:solidFill>
                  <a:srgbClr val="00559A"/>
                </a:solidFill>
                <a:latin typeface="+mn-lt"/>
              </a:rPr>
              <a:t>3</a:t>
            </a:r>
          </a:p>
          <a:p>
            <a:r>
              <a:rPr lang="en-US" dirty="0">
                <a:solidFill>
                  <a:srgbClr val="00559A"/>
                </a:solidFill>
                <a:latin typeface="+mn-lt"/>
              </a:rPr>
              <a:t>14 tons of NaNO</a:t>
            </a:r>
            <a:r>
              <a:rPr lang="en-US" baseline="-25000" dirty="0">
                <a:solidFill>
                  <a:srgbClr val="00559A"/>
                </a:solidFill>
                <a:latin typeface="+mn-lt"/>
              </a:rPr>
              <a:t>3</a:t>
            </a:r>
          </a:p>
          <a:p>
            <a:r>
              <a:rPr lang="en-US" dirty="0">
                <a:solidFill>
                  <a:srgbClr val="00559A"/>
                </a:solidFill>
                <a:latin typeface="+mn-lt"/>
              </a:rPr>
              <a:t>T</a:t>
            </a:r>
            <a:r>
              <a:rPr lang="en-US" baseline="-25000" dirty="0">
                <a:solidFill>
                  <a:srgbClr val="00559A"/>
                </a:solidFill>
                <a:latin typeface="+mn-lt"/>
              </a:rPr>
              <a:t>m</a:t>
            </a:r>
            <a:r>
              <a:rPr lang="en-US" dirty="0">
                <a:solidFill>
                  <a:srgbClr val="00559A"/>
                </a:solidFill>
                <a:latin typeface="+mn-lt"/>
              </a:rPr>
              <a:t>=306 </a:t>
            </a:r>
            <a:r>
              <a:rPr lang="en-US" dirty="0">
                <a:solidFill>
                  <a:srgbClr val="00559A"/>
                </a:solidFill>
                <a:latin typeface="+mn-lt"/>
                <a:cs typeface="Times New Roman"/>
              </a:rPr>
              <a:t>°C</a:t>
            </a:r>
          </a:p>
          <a:p>
            <a:r>
              <a:rPr lang="en-US" dirty="0">
                <a:solidFill>
                  <a:srgbClr val="00559A"/>
                </a:solidFill>
                <a:latin typeface="+mn-lt"/>
                <a:cs typeface="Times New Roman"/>
              </a:rPr>
              <a:t>700 kWh</a:t>
            </a:r>
            <a:endParaRPr lang="en-US" dirty="0">
              <a:solidFill>
                <a:srgbClr val="00559A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852936"/>
            <a:ext cx="169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559A"/>
                </a:solidFill>
                <a:latin typeface="+mj-lt"/>
              </a:rPr>
              <a:t>Concrete</a:t>
            </a:r>
          </a:p>
          <a:p>
            <a:pPr algn="r"/>
            <a:r>
              <a:rPr lang="en-US" dirty="0">
                <a:solidFill>
                  <a:srgbClr val="00559A"/>
                </a:solidFill>
                <a:latin typeface="+mj-lt"/>
              </a:rPr>
              <a:t>22m</a:t>
            </a:r>
            <a:r>
              <a:rPr lang="en-US" baseline="30000" dirty="0">
                <a:solidFill>
                  <a:srgbClr val="00559A"/>
                </a:solidFill>
                <a:latin typeface="+mj-lt"/>
              </a:rPr>
              <a:t>3</a:t>
            </a:r>
          </a:p>
          <a:p>
            <a:pPr algn="r"/>
            <a:r>
              <a:rPr lang="en-US" dirty="0">
                <a:solidFill>
                  <a:srgbClr val="00559A"/>
                </a:solidFill>
                <a:latin typeface="+mj-lt"/>
              </a:rPr>
              <a:t>300 kWh</a:t>
            </a:r>
          </a:p>
          <a:p>
            <a:pPr algn="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872880" y="3645024"/>
            <a:ext cx="403244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35732" y="5130175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CD000"/>
                </a:solidFill>
                <a:latin typeface="Calibri" panose="020F0502020204030204" pitchFamily="34" charset="0"/>
              </a:rPr>
              <a:t>Evaporation of steam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0712" y="5130175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CD000"/>
                </a:solidFill>
                <a:latin typeface="Calibri" panose="020F0502020204030204" pitchFamily="34" charset="0"/>
              </a:rPr>
              <a:t>Superheating of steam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3. Under development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>
          <a:xfrm>
            <a:off x="223043" y="923471"/>
            <a:ext cx="8661649" cy="111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3.3 Passive storage: Combined sensible &amp; Latent heat TES for DSG</a:t>
            </a:r>
            <a:endParaRPr lang="en-IE" sz="18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784" y="1772816"/>
            <a:ext cx="693443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r="47271" b="5250"/>
          <a:stretch>
            <a:fillRect/>
          </a:stretch>
        </p:blipFill>
        <p:spPr bwMode="auto">
          <a:xfrm>
            <a:off x="1067372" y="1844824"/>
            <a:ext cx="3962022" cy="420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7" r="5682" b="5250"/>
          <a:stretch>
            <a:fillRect/>
          </a:stretch>
        </p:blipFill>
        <p:spPr bwMode="auto">
          <a:xfrm>
            <a:off x="5489336" y="1844824"/>
            <a:ext cx="3568120" cy="420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3. Under development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223043" y="923471"/>
            <a:ext cx="8661649" cy="111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3.4 Passive storage: Cascade Latent Heat Storage (CLHS)</a:t>
            </a:r>
            <a:endParaRPr lang="en-IE" sz="18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 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58"/>
            <a:ext cx="6809904" cy="6747542"/>
          </a:xfrm>
          <a:prstGeom prst="rect">
            <a:avLst/>
          </a:prstGeom>
        </p:spPr>
      </p:pic>
      <p:pic>
        <p:nvPicPr>
          <p:cNvPr id="9" name="Picture 8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13910"/>
            <a:ext cx="9906000" cy="1425072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6"/>
          <p:cNvSpPr>
            <a:spLocks noGrp="1"/>
          </p:cNvSpPr>
          <p:nvPr>
            <p:ph type="ctrTitle"/>
          </p:nvPr>
        </p:nvSpPr>
        <p:spPr>
          <a:xfrm>
            <a:off x="596373" y="3449733"/>
            <a:ext cx="8725660" cy="1108842"/>
          </a:xfrm>
        </p:spPr>
        <p:txBody>
          <a:bodyPr/>
          <a:lstStyle/>
          <a:p>
            <a:r>
              <a:rPr lang="en-US" sz="4800" b="0" dirty="0" smtClean="0"/>
              <a:t>Under Research</a:t>
            </a:r>
            <a:endParaRPr lang="en-US" sz="4800" b="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57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73833" y="5697459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TES unit</a:t>
            </a:r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223044" y="923471"/>
            <a:ext cx="7842810" cy="111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4.1 Active storage: Fluidized Bed Sand Storage Concept</a:t>
            </a:r>
            <a:endParaRPr lang="en-IE" sz="18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4. Under Research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10" name="Imag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994" y="1965960"/>
            <a:ext cx="5638013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905000" y="5157192"/>
          <a:ext cx="6096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Advantages</a:t>
                      </a:r>
                      <a:endParaRPr lang="en-US" dirty="0">
                        <a:ln>
                          <a:noFill/>
                        </a:ln>
                        <a:solidFill>
                          <a:srgbClr val="006F8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Drawbacks</a:t>
                      </a:r>
                      <a:endParaRPr lang="en-US" dirty="0">
                        <a:ln>
                          <a:noFill/>
                        </a:ln>
                        <a:solidFill>
                          <a:srgbClr val="BCD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Sand</a:t>
                      </a:r>
                      <a:r>
                        <a:rPr lang="en-US" baseline="0" dirty="0" smtClean="0">
                          <a:ln>
                            <a:noFill/>
                          </a:ln>
                        </a:rPr>
                        <a:t> cost 40€/tons</a:t>
                      </a:r>
                    </a:p>
                    <a:p>
                      <a:pPr algn="ctr"/>
                      <a:r>
                        <a:rPr lang="en-US" baseline="0" dirty="0" smtClean="0">
                          <a:ln>
                            <a:noFill/>
                          </a:ln>
                        </a:rPr>
                        <a:t>High efficiency</a:t>
                      </a:r>
                      <a:endParaRPr lang="en-US" dirty="0">
                        <a:ln>
                          <a:noFill/>
                        </a:ln>
                        <a:solidFill>
                          <a:srgbClr val="006F8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</a:rPr>
                        <a:t>Fluidised</a:t>
                      </a:r>
                      <a:r>
                        <a:rPr lang="en-US" baseline="0" dirty="0" smtClean="0">
                          <a:ln>
                            <a:noFill/>
                          </a:ln>
                        </a:rPr>
                        <a:t> bed sand storage</a:t>
                      </a:r>
                    </a:p>
                    <a:p>
                      <a:pPr algn="ctr"/>
                      <a:r>
                        <a:rPr lang="en-US" baseline="0" dirty="0" smtClean="0">
                          <a:ln>
                            <a:noFill/>
                          </a:ln>
                        </a:rPr>
                        <a:t>Erosion of pipes</a:t>
                      </a:r>
                    </a:p>
                    <a:p>
                      <a:pPr algn="ctr"/>
                      <a:r>
                        <a:rPr lang="en-US" baseline="0" dirty="0" smtClean="0">
                          <a:ln>
                            <a:noFill/>
                          </a:ln>
                        </a:rPr>
                        <a:t>10% of CSP energy used</a:t>
                      </a:r>
                      <a:endParaRPr lang="en-US" dirty="0">
                        <a:ln>
                          <a:noFill/>
                        </a:ln>
                        <a:solidFill>
                          <a:srgbClr val="BCD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61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3044" y="1222037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4.2. Conventional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Heat Transfer Fluid (HTF): Synthetic Oil</a:t>
            </a:r>
            <a:endParaRPr lang="fr-FR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940" y="1773952"/>
            <a:ext cx="1496293" cy="102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63906"/>
              </p:ext>
            </p:extLst>
          </p:nvPr>
        </p:nvGraphicFramePr>
        <p:xfrm>
          <a:off x="3682606" y="1791874"/>
          <a:ext cx="4464496" cy="14071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32248"/>
                <a:gridCol w="2232248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Upper temperature limitation</a:t>
                      </a:r>
                      <a:endParaRPr lang="fr-FR" sz="2000" i="1" dirty="0" smtClean="0">
                        <a:solidFill>
                          <a:srgbClr val="006F88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Parabolic trough technology</a:t>
                      </a:r>
                      <a:endParaRPr lang="fr-FR" dirty="0">
                        <a:solidFill>
                          <a:srgbClr val="006F8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Therminol VP-1®</a:t>
                      </a:r>
                      <a:endParaRPr lang="fr-FR" dirty="0">
                        <a:solidFill>
                          <a:srgbClr val="006F88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 °C</a:t>
                      </a:r>
                      <a:endParaRPr lang="fr-FR" dirty="0">
                        <a:solidFill>
                          <a:srgbClr val="006F8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 °C</a:t>
                      </a:r>
                      <a:endParaRPr lang="fr-FR" dirty="0">
                        <a:solidFill>
                          <a:srgbClr val="006F88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34968" y="3258220"/>
            <a:ext cx="9490032" cy="3081262"/>
            <a:chOff x="-346032" y="3084042"/>
            <a:chExt cx="9490032" cy="3081262"/>
          </a:xfrm>
        </p:grpSpPr>
        <p:pic>
          <p:nvPicPr>
            <p:cNvPr id="5" name="Image 7"/>
            <p:cNvPicPr>
              <a:picLocks noChangeAspect="1"/>
            </p:cNvPicPr>
            <p:nvPr/>
          </p:nvPicPr>
          <p:blipFill>
            <a:blip r:embed="rId3" cstate="print"/>
            <a:srcRect l="1503"/>
            <a:stretch>
              <a:fillRect/>
            </a:stretch>
          </p:blipFill>
          <p:spPr bwMode="auto">
            <a:xfrm>
              <a:off x="1109940" y="3702144"/>
              <a:ext cx="4383333" cy="2103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 2"/>
            <p:cNvPicPr>
              <a:picLocks noChangeAspect="1"/>
            </p:cNvPicPr>
            <p:nvPr/>
          </p:nvPicPr>
          <p:blipFill>
            <a:blip r:embed="rId4" cstate="print"/>
            <a:srcRect l="20950" t="25789" r="34766" b="8947"/>
            <a:stretch>
              <a:fillRect/>
            </a:stretch>
          </p:blipFill>
          <p:spPr bwMode="auto">
            <a:xfrm>
              <a:off x="4629177" y="3702144"/>
              <a:ext cx="2743200" cy="2086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ZoneTexte 26"/>
            <p:cNvSpPr txBox="1">
              <a:spLocks noChangeArrowheads="1"/>
            </p:cNvSpPr>
            <p:nvPr/>
          </p:nvSpPr>
          <p:spPr bwMode="auto">
            <a:xfrm>
              <a:off x="2236295" y="5857527"/>
              <a:ext cx="454624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i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Fire</a:t>
              </a:r>
              <a:r>
                <a:rPr lang="fr-FR" sz="1400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in the </a:t>
              </a:r>
              <a:r>
                <a:rPr lang="fr-FR" sz="1400" i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solar</a:t>
              </a:r>
              <a:r>
                <a:rPr lang="fr-FR" sz="1400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fr-FR" sz="1400" i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field</a:t>
              </a:r>
              <a:r>
                <a:rPr lang="fr-FR" sz="1400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of ANDASOL 1 on </a:t>
              </a:r>
              <a:r>
                <a:rPr lang="fr-FR" sz="1400" i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December</a:t>
              </a:r>
              <a:r>
                <a:rPr lang="fr-FR" sz="1400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15</a:t>
              </a:r>
              <a:r>
                <a:rPr lang="fr-FR" sz="1400" i="1" baseline="30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th</a:t>
              </a:r>
              <a:r>
                <a:rPr lang="fr-FR" sz="1400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, 2009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346032" y="3084042"/>
              <a:ext cx="9490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00559A"/>
                  </a:solidFill>
                  <a:latin typeface="Frutiger LT 45 Light"/>
                </a:rPr>
                <a:t>So called Solar oil = (oxide </a:t>
              </a:r>
              <a:r>
                <a:rPr lang="en-US" i="1" dirty="0" err="1">
                  <a:solidFill>
                    <a:srgbClr val="00559A"/>
                  </a:solidFill>
                  <a:latin typeface="Frutiger LT 45 Light"/>
                </a:rPr>
                <a:t>diphenyl</a:t>
              </a:r>
              <a:r>
                <a:rPr lang="en-US" i="1" dirty="0">
                  <a:solidFill>
                    <a:srgbClr val="00559A"/>
                  </a:solidFill>
                  <a:latin typeface="Frutiger LT 45 Light"/>
                </a:rPr>
                <a:t> 73.5 % and biphenyl 26.5 %)</a:t>
              </a:r>
              <a:endParaRPr lang="fr-FR" i="1" dirty="0">
                <a:solidFill>
                  <a:srgbClr val="00559A"/>
                </a:solidFill>
                <a:latin typeface="Frutiger LT 45 Ligh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4. Under Research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3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36576" y="3321024"/>
            <a:ext cx="2304256" cy="468016"/>
          </a:xfrm>
          <a:prstGeom prst="rect">
            <a:avLst/>
          </a:prstGeom>
          <a:solidFill>
            <a:srgbClr val="00559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Frutiger 45 Light" pitchFamily="34" charset="0"/>
              </a:rPr>
              <a:t>Sensible Heat</a:t>
            </a:r>
          </a:p>
        </p:txBody>
      </p:sp>
      <p:sp>
        <p:nvSpPr>
          <p:cNvPr id="9" name="Rectangle 8"/>
          <p:cNvSpPr/>
          <p:nvPr/>
        </p:nvSpPr>
        <p:spPr>
          <a:xfrm>
            <a:off x="3656856" y="3321024"/>
            <a:ext cx="2304256" cy="468016"/>
          </a:xfrm>
          <a:prstGeom prst="rect">
            <a:avLst/>
          </a:prstGeom>
          <a:solidFill>
            <a:srgbClr val="00559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Frutiger 45 Light" pitchFamily="34" charset="0"/>
              </a:rPr>
              <a:t>Latent Heat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7136" y="3321024"/>
            <a:ext cx="2592288" cy="468016"/>
          </a:xfrm>
          <a:prstGeom prst="rect">
            <a:avLst/>
          </a:prstGeom>
          <a:solidFill>
            <a:srgbClr val="00559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Frutiger 45 Light" pitchFamily="34" charset="0"/>
              </a:rPr>
              <a:t>Chemical Energy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288704" y="1268760"/>
            <a:ext cx="6048672" cy="2052264"/>
            <a:chOff x="1907704" y="1268760"/>
            <a:chExt cx="6048672" cy="2052264"/>
          </a:xfrm>
        </p:grpSpPr>
        <p:grpSp>
          <p:nvGrpSpPr>
            <p:cNvPr id="20" name="Group 19"/>
            <p:cNvGrpSpPr/>
            <p:nvPr/>
          </p:nvGrpSpPr>
          <p:grpSpPr>
            <a:xfrm>
              <a:off x="2123728" y="1268760"/>
              <a:ext cx="5832648" cy="1584176"/>
              <a:chOff x="2123728" y="1268760"/>
              <a:chExt cx="5832648" cy="1584176"/>
            </a:xfrm>
          </p:grpSpPr>
          <p:sp>
            <p:nvSpPr>
              <p:cNvPr id="11" name="Ellipse 7"/>
              <p:cNvSpPr/>
              <p:nvPr/>
            </p:nvSpPr>
            <p:spPr>
              <a:xfrm>
                <a:off x="4356120" y="1268760"/>
                <a:ext cx="1296000" cy="720000"/>
              </a:xfrm>
              <a:prstGeom prst="ellipse">
                <a:avLst/>
              </a:prstGeom>
              <a:solidFill>
                <a:srgbClr val="CFEDF7"/>
              </a:solidFill>
              <a:ln>
                <a:solidFill>
                  <a:srgbClr val="006F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err="1" smtClean="0">
                    <a:solidFill>
                      <a:srgbClr val="00559A"/>
                    </a:solidFill>
                    <a:latin typeface="Frutiger LT 55 Roman" pitchFamily="34" charset="0"/>
                  </a:rPr>
                  <a:t>Methods</a:t>
                </a:r>
                <a:endParaRPr lang="fr-FR" sz="2000" dirty="0">
                  <a:solidFill>
                    <a:srgbClr val="00559A"/>
                  </a:solidFill>
                  <a:latin typeface="Frutiger LT 55 Roman" pitchFamily="34" charset="0"/>
                </a:endParaRPr>
              </a:p>
            </p:txBody>
          </p:sp>
          <p:cxnSp>
            <p:nvCxnSpPr>
              <p:cNvPr id="12" name="Connecteur en angle 18"/>
              <p:cNvCxnSpPr>
                <a:stCxn id="11" idx="4"/>
                <a:endCxn id="14" idx="0"/>
              </p:cNvCxnSpPr>
              <p:nvPr/>
            </p:nvCxnSpPr>
            <p:spPr>
              <a:xfrm rot="5400000">
                <a:off x="3815912" y="1304688"/>
                <a:ext cx="504136" cy="187228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6F8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en angle 21"/>
              <p:cNvCxnSpPr>
                <a:stCxn id="11" idx="4"/>
                <a:endCxn id="15" idx="0"/>
              </p:cNvCxnSpPr>
              <p:nvPr/>
            </p:nvCxnSpPr>
            <p:spPr>
              <a:xfrm rot="16200000" flipH="1">
                <a:off x="5724124" y="1268756"/>
                <a:ext cx="504136" cy="194414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2123728" y="2492896"/>
                <a:ext cx="2016224" cy="360040"/>
              </a:xfrm>
              <a:prstGeom prst="rect">
                <a:avLst/>
              </a:prstGeom>
              <a:solidFill>
                <a:srgbClr val="CFEDF7"/>
              </a:solidFill>
              <a:ln>
                <a:solidFill>
                  <a:srgbClr val="006F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800" dirty="0">
                    <a:solidFill>
                      <a:srgbClr val="00559A"/>
                    </a:solidFill>
                  </a:rPr>
                  <a:t>Physical </a:t>
                </a:r>
                <a:r>
                  <a:rPr lang="fr-FR" sz="1800" dirty="0" err="1">
                    <a:solidFill>
                      <a:srgbClr val="00559A"/>
                    </a:solidFill>
                  </a:rPr>
                  <a:t>processes</a:t>
                </a:r>
                <a:endParaRPr lang="fr-FR" sz="1800" dirty="0">
                  <a:solidFill>
                    <a:srgbClr val="00559A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40152" y="2492896"/>
                <a:ext cx="2016224" cy="360040"/>
              </a:xfrm>
              <a:prstGeom prst="rect">
                <a:avLst/>
              </a:prstGeom>
              <a:solidFill>
                <a:srgbClr val="CFEDF7"/>
              </a:solidFill>
              <a:ln>
                <a:solidFill>
                  <a:srgbClr val="006F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800" dirty="0">
                    <a:solidFill>
                      <a:srgbClr val="00559A"/>
                    </a:solidFill>
                  </a:rPr>
                  <a:t>Chemical </a:t>
                </a:r>
                <a:r>
                  <a:rPr lang="fr-FR" sz="1800" dirty="0" err="1">
                    <a:solidFill>
                      <a:srgbClr val="00559A"/>
                    </a:solidFill>
                  </a:rPr>
                  <a:t>processes</a:t>
                </a:r>
                <a:endParaRPr lang="fr-FR" sz="1800" dirty="0">
                  <a:solidFill>
                    <a:srgbClr val="00559A"/>
                  </a:solidFill>
                </a:endParaRPr>
              </a:p>
            </p:txBody>
          </p:sp>
        </p:grpSp>
        <p:cxnSp>
          <p:nvCxnSpPr>
            <p:cNvPr id="16" name="Connecteur en angle 71"/>
            <p:cNvCxnSpPr>
              <a:stCxn id="14" idx="2"/>
              <a:endCxn id="8" idx="0"/>
            </p:cNvCxnSpPr>
            <p:nvPr/>
          </p:nvCxnSpPr>
          <p:spPr>
            <a:xfrm rot="5400000">
              <a:off x="2285728" y="2474912"/>
              <a:ext cx="468088" cy="122413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en angle 79"/>
            <p:cNvCxnSpPr>
              <a:stCxn id="14" idx="2"/>
              <a:endCxn id="9" idx="0"/>
            </p:cNvCxnSpPr>
            <p:nvPr/>
          </p:nvCxnSpPr>
          <p:spPr>
            <a:xfrm rot="16200000" flipH="1">
              <a:off x="3545868" y="2438908"/>
              <a:ext cx="468088" cy="129614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5" idx="2"/>
            </p:cNvCxnSpPr>
            <p:nvPr/>
          </p:nvCxnSpPr>
          <p:spPr>
            <a:xfrm rot="16200000" flipH="1">
              <a:off x="6714617" y="3086583"/>
              <a:ext cx="468089" cy="79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6819" y="3789042"/>
            <a:ext cx="2794457" cy="2232247"/>
            <a:chOff x="295818" y="3789041"/>
            <a:chExt cx="2794457" cy="2232247"/>
          </a:xfrm>
        </p:grpSpPr>
        <p:grpSp>
          <p:nvGrpSpPr>
            <p:cNvPr id="27" name="Group 26"/>
            <p:cNvGrpSpPr/>
            <p:nvPr/>
          </p:nvGrpSpPr>
          <p:grpSpPr>
            <a:xfrm>
              <a:off x="295818" y="4135225"/>
              <a:ext cx="2794457" cy="1886063"/>
              <a:chOff x="295818" y="4135225"/>
              <a:chExt cx="2794457" cy="188606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14011" y="4495383"/>
                <a:ext cx="2376264" cy="1525905"/>
              </a:xfrm>
              <a:prstGeom prst="rect">
                <a:avLst/>
              </a:prstGeom>
              <a:solidFill>
                <a:srgbClr val="CFEDF7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rgbClr val="00559A"/>
                    </a:solidFill>
                  </a:rPr>
                  <a:t>All </a:t>
                </a:r>
                <a:r>
                  <a:rPr lang="en-US" sz="2000" dirty="0">
                    <a:solidFill>
                      <a:srgbClr val="00559A"/>
                    </a:solidFill>
                  </a:rPr>
                  <a:t>Operating CSP plants use</a:t>
                </a:r>
              </a:p>
              <a:p>
                <a:pPr algn="ctr"/>
                <a:r>
                  <a:rPr lang="en-US" sz="2000" dirty="0">
                    <a:solidFill>
                      <a:srgbClr val="00559A"/>
                    </a:solidFill>
                  </a:rPr>
                  <a:t>sensible heat storages</a:t>
                </a:r>
              </a:p>
            </p:txBody>
          </p:sp>
          <p:sp>
            <p:nvSpPr>
              <p:cNvPr id="29" name="Sun 28"/>
              <p:cNvSpPr/>
              <p:nvPr/>
            </p:nvSpPr>
            <p:spPr>
              <a:xfrm>
                <a:off x="295818" y="4135225"/>
                <a:ext cx="864096" cy="720080"/>
              </a:xfrm>
              <a:prstGeom prst="sun">
                <a:avLst/>
              </a:prstGeom>
              <a:solidFill>
                <a:srgbClr val="FFFF00"/>
              </a:solidFill>
              <a:ln>
                <a:solidFill>
                  <a:srgbClr val="006F8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Arrow Connector 22"/>
            <p:cNvCxnSpPr>
              <a:stCxn id="28" idx="0"/>
              <a:endCxn id="8" idx="2"/>
            </p:cNvCxnSpPr>
            <p:nvPr/>
          </p:nvCxnSpPr>
          <p:spPr>
            <a:xfrm rot="5400000" flipH="1" flipV="1">
              <a:off x="1551752" y="4139432"/>
              <a:ext cx="706343" cy="556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How to store Thermal Energy?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036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rpmedia.ask.com/ts?u=/wikipedia/commons/thumb/3/31/Th%C3%A9mis.jpg/270px-Th%C3%A9mi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892" y="3761491"/>
            <a:ext cx="3200400" cy="204377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23892" y="591444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+mn-lt"/>
              </a:rPr>
              <a:t>THEMIS Central Receiver </a:t>
            </a:r>
            <a:r>
              <a:rPr lang="en-US" sz="1400" i="1" dirty="0" smtClean="0">
                <a:latin typeface="+mn-lt"/>
              </a:rPr>
              <a:t>Plant,</a:t>
            </a:r>
          </a:p>
          <a:p>
            <a:pPr algn="ctr"/>
            <a:r>
              <a:rPr lang="en-US" sz="1400" i="1" dirty="0" err="1" smtClean="0">
                <a:latin typeface="+mn-lt"/>
              </a:rPr>
              <a:t>Targasone</a:t>
            </a:r>
            <a:r>
              <a:rPr lang="en-US" sz="1400" i="1" dirty="0" smtClean="0">
                <a:latin typeface="+mn-lt"/>
              </a:rPr>
              <a:t>, </a:t>
            </a:r>
            <a:r>
              <a:rPr lang="en-US" sz="1400" i="1" dirty="0">
                <a:latin typeface="+mn-lt"/>
              </a:rPr>
              <a:t>FRANCE</a:t>
            </a:r>
            <a:endParaRPr lang="fr-FR" sz="1400" i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1800" y="3960065"/>
            <a:ext cx="53845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rgbClr val="00559A"/>
                </a:solidFill>
                <a:latin typeface="+mn-lt"/>
              </a:rPr>
              <a:t>Preventing salt crystallization in pipes</a:t>
            </a:r>
          </a:p>
          <a:p>
            <a:pPr algn="ctr"/>
            <a:r>
              <a:rPr lang="en-US" sz="1800" i="1" u="sng" dirty="0" err="1">
                <a:solidFill>
                  <a:srgbClr val="00559A"/>
                </a:solidFill>
                <a:latin typeface="+mn-lt"/>
              </a:rPr>
              <a:t>Themis</a:t>
            </a:r>
            <a:r>
              <a:rPr lang="en-US" sz="1800" i="1" u="sng" dirty="0">
                <a:solidFill>
                  <a:srgbClr val="00559A"/>
                </a:solidFill>
                <a:latin typeface="+mn-lt"/>
              </a:rPr>
              <a:t> CRP in the 80’s</a:t>
            </a:r>
            <a:r>
              <a:rPr lang="en-US" sz="1800" dirty="0">
                <a:solidFill>
                  <a:srgbClr val="00559A"/>
                </a:solidFill>
                <a:latin typeface="+mn-lt"/>
              </a:rPr>
              <a:t>:</a:t>
            </a:r>
          </a:p>
          <a:p>
            <a:pPr algn="ctr"/>
            <a:r>
              <a:rPr lang="en-US" sz="1800" dirty="0">
                <a:solidFill>
                  <a:srgbClr val="00559A"/>
                </a:solidFill>
                <a:latin typeface="+mn-lt"/>
              </a:rPr>
              <a:t>double envelope with superheated steam</a:t>
            </a:r>
          </a:p>
          <a:p>
            <a:pPr algn="ctr"/>
            <a:endParaRPr lang="en-US" sz="1800" dirty="0">
              <a:solidFill>
                <a:srgbClr val="00559A"/>
              </a:solidFill>
              <a:latin typeface="+mn-lt"/>
            </a:endParaRPr>
          </a:p>
          <a:p>
            <a:pPr algn="ctr"/>
            <a:r>
              <a:rPr lang="en-US" sz="1800" i="1" u="sng" dirty="0">
                <a:solidFill>
                  <a:srgbClr val="00559A"/>
                </a:solidFill>
                <a:latin typeface="+mn-lt"/>
              </a:rPr>
              <a:t>Solar Two CRP in the 90’s</a:t>
            </a:r>
            <a:r>
              <a:rPr lang="en-US" sz="1800" dirty="0">
                <a:solidFill>
                  <a:srgbClr val="00559A"/>
                </a:solidFill>
                <a:latin typeface="+mn-lt"/>
              </a:rPr>
              <a:t>:</a:t>
            </a:r>
          </a:p>
          <a:p>
            <a:pPr algn="ctr"/>
            <a:r>
              <a:rPr lang="en-US" sz="1800" u="sng" dirty="0">
                <a:solidFill>
                  <a:srgbClr val="00559A"/>
                </a:solidFill>
                <a:latin typeface="+mn-lt"/>
              </a:rPr>
              <a:t>&amp; </a:t>
            </a:r>
            <a:r>
              <a:rPr lang="en-US" sz="1800" u="sng" dirty="0" err="1">
                <a:solidFill>
                  <a:srgbClr val="00559A"/>
                </a:solidFill>
                <a:latin typeface="+mn-lt"/>
              </a:rPr>
              <a:t>Gemasolar</a:t>
            </a:r>
            <a:r>
              <a:rPr lang="en-US" sz="1800" u="sng" dirty="0">
                <a:solidFill>
                  <a:srgbClr val="00559A"/>
                </a:solidFill>
                <a:latin typeface="+mn-lt"/>
              </a:rPr>
              <a:t> nowadays</a:t>
            </a:r>
          </a:p>
          <a:p>
            <a:pPr algn="ctr"/>
            <a:r>
              <a:rPr lang="en-US" sz="1800" dirty="0">
                <a:solidFill>
                  <a:srgbClr val="00559A"/>
                </a:solidFill>
                <a:latin typeface="+mn-lt"/>
              </a:rPr>
              <a:t>electric tracing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945170"/>
              </p:ext>
            </p:extLst>
          </p:nvPr>
        </p:nvGraphicFramePr>
        <p:xfrm>
          <a:off x="4907844" y="1893537"/>
          <a:ext cx="4392488" cy="191971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9481"/>
                <a:gridCol w="1334972"/>
                <a:gridCol w="1378035"/>
              </a:tblGrid>
              <a:tr h="8224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Conventional Molten salts</a:t>
                      </a:r>
                      <a:endParaRPr lang="fr-FR" dirty="0">
                        <a:solidFill>
                          <a:srgbClr val="006F8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T</a:t>
                      </a:r>
                      <a:r>
                        <a:rPr lang="en-US" sz="2800" baseline="-25000" dirty="0" err="1" smtClean="0"/>
                        <a:t>Max</a:t>
                      </a:r>
                      <a:endParaRPr lang="fr-FR" sz="2800" baseline="-25000" dirty="0" smtClean="0">
                        <a:solidFill>
                          <a:srgbClr val="006F8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Freezing temperature</a:t>
                      </a:r>
                      <a:endParaRPr lang="fr-FR" sz="1600" dirty="0" smtClean="0">
                        <a:solidFill>
                          <a:srgbClr val="006F88"/>
                        </a:solidFill>
                      </a:endParaRPr>
                    </a:p>
                  </a:txBody>
                  <a:tcPr anchor="ctr"/>
                </a:tc>
              </a:tr>
              <a:tr h="4934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559A"/>
                          </a:solidFill>
                        </a:rPr>
                        <a:t>Hitec®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smtClean="0">
                          <a:solidFill>
                            <a:srgbClr val="00559A"/>
                          </a:solidFill>
                        </a:rPr>
                        <a:t>(KNO</a:t>
                      </a:r>
                      <a:r>
                        <a:rPr lang="fr-FR" sz="1200" baseline="-25000" dirty="0" smtClean="0">
                          <a:solidFill>
                            <a:srgbClr val="00559A"/>
                          </a:solidFill>
                        </a:rPr>
                        <a:t>3 </a:t>
                      </a:r>
                      <a:r>
                        <a:rPr lang="fr-FR" sz="1200" dirty="0" smtClean="0">
                          <a:solidFill>
                            <a:srgbClr val="00559A"/>
                          </a:solidFill>
                        </a:rPr>
                        <a:t>, NaNO</a:t>
                      </a:r>
                      <a:r>
                        <a:rPr lang="fr-FR" sz="1200" baseline="-25000" dirty="0" smtClean="0">
                          <a:solidFill>
                            <a:srgbClr val="00559A"/>
                          </a:solidFill>
                        </a:rPr>
                        <a:t>2</a:t>
                      </a:r>
                      <a:r>
                        <a:rPr lang="fr-FR" sz="1200" dirty="0" smtClean="0">
                          <a:solidFill>
                            <a:srgbClr val="00559A"/>
                          </a:solidFill>
                        </a:rPr>
                        <a:t> ,</a:t>
                      </a:r>
                      <a:r>
                        <a:rPr lang="fr-FR" sz="1200" baseline="0" dirty="0" smtClean="0">
                          <a:solidFill>
                            <a:srgbClr val="00559A"/>
                          </a:solidFill>
                        </a:rPr>
                        <a:t> </a:t>
                      </a:r>
                      <a:r>
                        <a:rPr lang="fr-FR" sz="1200" dirty="0" smtClean="0">
                          <a:solidFill>
                            <a:srgbClr val="00559A"/>
                          </a:solidFill>
                        </a:rPr>
                        <a:t>NaNO</a:t>
                      </a:r>
                      <a:r>
                        <a:rPr lang="fr-FR" sz="1200" baseline="-25000" dirty="0" smtClean="0">
                          <a:solidFill>
                            <a:srgbClr val="00559A"/>
                          </a:solidFill>
                        </a:rPr>
                        <a:t>3</a:t>
                      </a:r>
                      <a:r>
                        <a:rPr lang="fr-FR" sz="1200" baseline="0" dirty="0" smtClean="0">
                          <a:solidFill>
                            <a:srgbClr val="00559A"/>
                          </a:solidFill>
                        </a:rPr>
                        <a:t>)</a:t>
                      </a:r>
                      <a:endParaRPr lang="fr-FR" sz="1200" i="1" baseline="0" dirty="0" smtClean="0">
                        <a:solidFill>
                          <a:srgbClr val="00559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559A"/>
                          </a:solidFill>
                        </a:rPr>
                        <a:t>535°C</a:t>
                      </a:r>
                      <a:endParaRPr lang="fr-FR" dirty="0">
                        <a:solidFill>
                          <a:srgbClr val="00559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559A"/>
                          </a:solidFill>
                        </a:rPr>
                        <a:t>142°C</a:t>
                      </a:r>
                      <a:endParaRPr lang="fr-FR" dirty="0" smtClean="0">
                        <a:solidFill>
                          <a:srgbClr val="00559A"/>
                        </a:solidFill>
                      </a:endParaRPr>
                    </a:p>
                  </a:txBody>
                  <a:tcPr anchor="ctr"/>
                </a:tc>
              </a:tr>
              <a:tr h="4934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559A"/>
                          </a:solidFill>
                        </a:rPr>
                        <a:t>Solar salt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rgbClr val="00559A"/>
                          </a:solidFill>
                        </a:rPr>
                        <a:t>(NaNO</a:t>
                      </a:r>
                      <a:r>
                        <a:rPr lang="en-US" sz="1200" kern="1200" baseline="-25000" dirty="0" smtClean="0">
                          <a:solidFill>
                            <a:srgbClr val="00559A"/>
                          </a:solidFill>
                        </a:rPr>
                        <a:t>3 </a:t>
                      </a:r>
                      <a:r>
                        <a:rPr lang="en-US" sz="1200" kern="1200" dirty="0" smtClean="0">
                          <a:solidFill>
                            <a:srgbClr val="00559A"/>
                          </a:solidFill>
                        </a:rPr>
                        <a:t>, KNO</a:t>
                      </a:r>
                      <a:r>
                        <a:rPr lang="en-US" sz="1200" kern="1200" baseline="-25000" dirty="0" smtClean="0">
                          <a:solidFill>
                            <a:srgbClr val="00559A"/>
                          </a:solidFill>
                        </a:rPr>
                        <a:t>3</a:t>
                      </a:r>
                      <a:r>
                        <a:rPr lang="en-US" sz="1200" kern="1200" dirty="0" smtClean="0">
                          <a:solidFill>
                            <a:srgbClr val="00559A"/>
                          </a:solidFill>
                        </a:rPr>
                        <a:t>)</a:t>
                      </a:r>
                      <a:endParaRPr lang="fr-FR" sz="1200" i="1" kern="1200" dirty="0" smtClean="0">
                        <a:solidFill>
                          <a:srgbClr val="00559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559A"/>
                          </a:solidFill>
                        </a:rPr>
                        <a:t>600°C</a:t>
                      </a:r>
                      <a:endParaRPr lang="fr-FR" dirty="0" smtClean="0">
                        <a:solidFill>
                          <a:srgbClr val="00559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559A"/>
                          </a:solidFill>
                        </a:rPr>
                        <a:t>220°C</a:t>
                      </a:r>
                      <a:endParaRPr lang="fr-FR" dirty="0" smtClean="0">
                        <a:solidFill>
                          <a:srgbClr val="00559A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-84316" y="917626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4.3. Molten </a:t>
            </a:r>
            <a:r>
              <a:rPr lang="en-I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salts as HTF in Central Receiver Plants (CRP)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734" y="1824676"/>
            <a:ext cx="51704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BCD000"/>
              </a:buClr>
              <a:buSzPct val="115000"/>
              <a:buFont typeface="Courier New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solidFill>
                  <a:srgbClr val="00559A"/>
                </a:solidFill>
              </a:rPr>
              <a:t>No oil-to-salt heat exchanger</a:t>
            </a:r>
          </a:p>
          <a:p>
            <a:pPr>
              <a:spcAft>
                <a:spcPts val="600"/>
              </a:spcAft>
              <a:buClr>
                <a:srgbClr val="BCD000"/>
              </a:buClr>
              <a:buSzPct val="115000"/>
              <a:buFont typeface="Courier New" pitchFamily="49" charset="0"/>
              <a:buChar char="o"/>
            </a:pPr>
            <a:r>
              <a:rPr lang="en-US" dirty="0">
                <a:solidFill>
                  <a:srgbClr val="00559A"/>
                </a:solidFill>
              </a:rPr>
              <a:t> Higher temperature limitation</a:t>
            </a:r>
          </a:p>
          <a:p>
            <a:pPr>
              <a:spcAft>
                <a:spcPts val="600"/>
              </a:spcAft>
              <a:buClr>
                <a:srgbClr val="BCD000"/>
              </a:buClr>
              <a:buSzPct val="115000"/>
              <a:buFont typeface="Courier New" pitchFamily="49" charset="0"/>
              <a:buChar char="o"/>
            </a:pPr>
            <a:r>
              <a:rPr lang="en-US" dirty="0">
                <a:solidFill>
                  <a:srgbClr val="00559A"/>
                </a:solidFill>
              </a:rPr>
              <a:t> Higher efficiency</a:t>
            </a:r>
          </a:p>
          <a:p>
            <a:pPr>
              <a:spcAft>
                <a:spcPts val="600"/>
              </a:spcAft>
              <a:buClr>
                <a:srgbClr val="FF0000"/>
              </a:buClr>
              <a:buSzPct val="115000"/>
              <a:buFont typeface="Courier New" pitchFamily="49" charset="0"/>
              <a:buChar char="o"/>
            </a:pPr>
            <a:r>
              <a:rPr lang="en-US" dirty="0">
                <a:solidFill>
                  <a:srgbClr val="00559A"/>
                </a:solidFill>
              </a:rPr>
              <a:t> High freezing point</a:t>
            </a:r>
            <a:endParaRPr lang="fr-FR" dirty="0">
              <a:solidFill>
                <a:srgbClr val="00559A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4. Under Research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8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8984" y="3008797"/>
            <a:ext cx="4535996" cy="264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785" y="1880562"/>
            <a:ext cx="4013406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0" y="4420121"/>
            <a:ext cx="4736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559A"/>
                </a:solidFill>
                <a:latin typeface="+mn-lt"/>
              </a:rPr>
              <a:t>Two tanks molten salts</a:t>
            </a:r>
          </a:p>
          <a:p>
            <a:pPr algn="ctr"/>
            <a:r>
              <a:rPr lang="en-US" sz="2000" dirty="0">
                <a:solidFill>
                  <a:srgbClr val="00559A"/>
                </a:solidFill>
                <a:latin typeface="+mn-lt"/>
              </a:rPr>
              <a:t>1580 tons of nitrate salts</a:t>
            </a:r>
          </a:p>
          <a:p>
            <a:pPr algn="ctr"/>
            <a:r>
              <a:rPr lang="en-US" sz="2000" dirty="0">
                <a:solidFill>
                  <a:srgbClr val="00559A"/>
                </a:solidFill>
                <a:latin typeface="+mn-lt"/>
              </a:rPr>
              <a:t>(60% NaNO</a:t>
            </a:r>
            <a:r>
              <a:rPr lang="en-US" sz="2000" baseline="-25000" dirty="0">
                <a:solidFill>
                  <a:srgbClr val="00559A"/>
                </a:solidFill>
                <a:latin typeface="+mn-lt"/>
              </a:rPr>
              <a:t>3</a:t>
            </a:r>
            <a:r>
              <a:rPr lang="en-US" sz="2000" dirty="0">
                <a:solidFill>
                  <a:srgbClr val="00559A"/>
                </a:solidFill>
                <a:latin typeface="+mn-lt"/>
              </a:rPr>
              <a:t>, 40% KNO</a:t>
            </a:r>
            <a:r>
              <a:rPr lang="en-US" sz="2000" baseline="-25000" dirty="0">
                <a:solidFill>
                  <a:srgbClr val="00559A"/>
                </a:solidFill>
                <a:latin typeface="+mn-lt"/>
              </a:rPr>
              <a:t>3</a:t>
            </a:r>
            <a:r>
              <a:rPr lang="en-US" sz="2000" dirty="0">
                <a:solidFill>
                  <a:srgbClr val="00559A"/>
                </a:solidFill>
                <a:latin typeface="+mn-lt"/>
              </a:rPr>
              <a:t>)</a:t>
            </a:r>
          </a:p>
          <a:p>
            <a:pPr algn="ctr"/>
            <a:r>
              <a:rPr lang="en-US" sz="2000" dirty="0">
                <a:solidFill>
                  <a:srgbClr val="00559A"/>
                </a:solidFill>
                <a:latin typeface="+mn-lt"/>
              </a:rPr>
              <a:t>8 h storage, 290 – 550 ºC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89650" y="1878272"/>
            <a:ext cx="29746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i="1" dirty="0" err="1">
                <a:solidFill>
                  <a:srgbClr val="00559A"/>
                </a:solidFill>
                <a:latin typeface="+mn-lt"/>
              </a:rPr>
              <a:t>Archimede</a:t>
            </a:r>
            <a:r>
              <a:rPr lang="en-US" sz="2000" i="1" dirty="0">
                <a:solidFill>
                  <a:srgbClr val="00559A"/>
                </a:solidFill>
                <a:latin typeface="+mn-lt"/>
              </a:rPr>
              <a:t> Plant</a:t>
            </a:r>
            <a:endParaRPr lang="en-US" sz="2000" i="1" baseline="-25000" dirty="0">
              <a:solidFill>
                <a:srgbClr val="00559A"/>
              </a:solidFill>
              <a:latin typeface="+mn-lt"/>
            </a:endParaRPr>
          </a:p>
          <a:p>
            <a:pPr lvl="0" algn="ctr"/>
            <a:r>
              <a:rPr lang="en-US" sz="2000" i="1" dirty="0" err="1">
                <a:solidFill>
                  <a:srgbClr val="00559A"/>
                </a:solidFill>
                <a:latin typeface="+mn-lt"/>
              </a:rPr>
              <a:t>Priolo</a:t>
            </a:r>
            <a:r>
              <a:rPr lang="en-US" sz="2000" i="1" dirty="0">
                <a:solidFill>
                  <a:srgbClr val="00559A"/>
                </a:solidFill>
                <a:latin typeface="+mn-lt"/>
              </a:rPr>
              <a:t> </a:t>
            </a:r>
            <a:r>
              <a:rPr lang="en-US" sz="2000" i="1" dirty="0" err="1">
                <a:solidFill>
                  <a:srgbClr val="00559A"/>
                </a:solidFill>
                <a:latin typeface="+mn-lt"/>
              </a:rPr>
              <a:t>Gargallo</a:t>
            </a:r>
            <a:r>
              <a:rPr lang="en-US" sz="2000" i="1" dirty="0">
                <a:solidFill>
                  <a:srgbClr val="00559A"/>
                </a:solidFill>
                <a:latin typeface="+mn-lt"/>
              </a:rPr>
              <a:t>, Sicily</a:t>
            </a:r>
          </a:p>
          <a:p>
            <a:pPr lvl="0" algn="ctr"/>
            <a:r>
              <a:rPr lang="en-US" sz="2000" i="1" dirty="0">
                <a:solidFill>
                  <a:srgbClr val="00559A"/>
                </a:solidFill>
                <a:latin typeface="+mn-lt"/>
              </a:rPr>
              <a:t>5 </a:t>
            </a:r>
            <a:r>
              <a:rPr lang="en-US" sz="2000" i="1" dirty="0" err="1">
                <a:solidFill>
                  <a:srgbClr val="00559A"/>
                </a:solidFill>
                <a:latin typeface="+mn-lt"/>
              </a:rPr>
              <a:t>MW</a:t>
            </a:r>
            <a:r>
              <a:rPr lang="en-US" sz="2000" i="1" baseline="-25000" dirty="0" err="1">
                <a:solidFill>
                  <a:srgbClr val="00559A"/>
                </a:solidFill>
                <a:latin typeface="+mn-lt"/>
              </a:rPr>
              <a:t>el</a:t>
            </a:r>
            <a:r>
              <a:rPr lang="en-US" sz="2000" i="1" baseline="-25000" dirty="0">
                <a:solidFill>
                  <a:srgbClr val="00559A"/>
                </a:solidFill>
                <a:latin typeface="+mn-lt"/>
              </a:rPr>
              <a:t> </a:t>
            </a:r>
            <a:r>
              <a:rPr lang="en-US" sz="2000" i="1" dirty="0">
                <a:solidFill>
                  <a:srgbClr val="00559A"/>
                </a:solidFill>
                <a:latin typeface="+mn-lt"/>
              </a:rPr>
              <a:t>, 2010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2893" y="5919744"/>
            <a:ext cx="8200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BCD000"/>
              </a:buClr>
            </a:pPr>
            <a:r>
              <a:rPr lang="en-US" sz="2000" dirty="0" smtClean="0">
                <a:solidFill>
                  <a:srgbClr val="00559A"/>
                </a:solidFill>
                <a:latin typeface="+mj-lt"/>
              </a:rPr>
              <a:t>Huge </a:t>
            </a:r>
            <a:r>
              <a:rPr lang="en-US" sz="2000" dirty="0">
                <a:solidFill>
                  <a:srgbClr val="00559A"/>
                </a:solidFill>
                <a:latin typeface="+mj-lt"/>
              </a:rPr>
              <a:t>length of parabolic trough collectors (6.4 km</a:t>
            </a:r>
            <a:r>
              <a:rPr lang="en-US" sz="2000" dirty="0" smtClean="0">
                <a:solidFill>
                  <a:srgbClr val="00559A"/>
                </a:solidFill>
                <a:latin typeface="+mj-lt"/>
              </a:rPr>
              <a:t>) !! </a:t>
            </a:r>
            <a:endParaRPr lang="fr-FR" sz="2000" dirty="0">
              <a:solidFill>
                <a:srgbClr val="00559A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4. Under Research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>
          <a:xfrm>
            <a:off x="223044" y="847959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4.3. Molten </a:t>
            </a:r>
            <a:r>
              <a:rPr lang="en-I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salts as HTF in </a:t>
            </a:r>
            <a:r>
              <a:rPr lang="en-IE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Parabolic Trough Plants</a:t>
            </a:r>
            <a:endParaRPr lang="en-IE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602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0432" y="2046040"/>
            <a:ext cx="658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59A"/>
                </a:solidFill>
                <a:latin typeface="+mn-lt"/>
              </a:rPr>
              <a:t>As a promising candidate: </a:t>
            </a:r>
            <a:r>
              <a:rPr lang="en-US" i="1" dirty="0">
                <a:solidFill>
                  <a:srgbClr val="00559A"/>
                </a:solidFill>
                <a:latin typeface="+mn-lt"/>
              </a:rPr>
              <a:t>Hitec XL®</a:t>
            </a:r>
            <a:r>
              <a:rPr lang="en-US" dirty="0">
                <a:solidFill>
                  <a:srgbClr val="00559A"/>
                </a:solidFill>
                <a:latin typeface="+mn-lt"/>
              </a:rPr>
              <a:t> molten salt (Ca(NO</a:t>
            </a:r>
            <a:r>
              <a:rPr lang="en-US" baseline="-25000" dirty="0">
                <a:solidFill>
                  <a:srgbClr val="00559A"/>
                </a:solidFill>
                <a:latin typeface="+mn-lt"/>
              </a:rPr>
              <a:t>3</a:t>
            </a:r>
            <a:r>
              <a:rPr lang="en-US" dirty="0">
                <a:solidFill>
                  <a:srgbClr val="00559A"/>
                </a:solidFill>
                <a:latin typeface="+mn-lt"/>
              </a:rPr>
              <a:t>)</a:t>
            </a:r>
            <a:r>
              <a:rPr lang="en-US" baseline="-25000" dirty="0">
                <a:solidFill>
                  <a:srgbClr val="00559A"/>
                </a:solidFill>
                <a:latin typeface="+mn-lt"/>
              </a:rPr>
              <a:t>2</a:t>
            </a:r>
            <a:r>
              <a:rPr lang="en-US" dirty="0">
                <a:solidFill>
                  <a:srgbClr val="00559A"/>
                </a:solidFill>
                <a:latin typeface="+mn-lt"/>
              </a:rPr>
              <a:t>, NaNO</a:t>
            </a:r>
            <a:r>
              <a:rPr lang="en-US" baseline="-25000" dirty="0">
                <a:solidFill>
                  <a:srgbClr val="00559A"/>
                </a:solidFill>
                <a:latin typeface="+mn-lt"/>
              </a:rPr>
              <a:t>3</a:t>
            </a:r>
            <a:r>
              <a:rPr lang="en-US" dirty="0">
                <a:solidFill>
                  <a:srgbClr val="00559A"/>
                </a:solidFill>
                <a:latin typeface="+mn-lt"/>
              </a:rPr>
              <a:t>, KNO</a:t>
            </a:r>
            <a:r>
              <a:rPr lang="en-US" baseline="-25000" dirty="0">
                <a:solidFill>
                  <a:srgbClr val="00559A"/>
                </a:solidFill>
                <a:latin typeface="+mn-lt"/>
              </a:rPr>
              <a:t>3</a:t>
            </a:r>
            <a:r>
              <a:rPr lang="en-US" dirty="0">
                <a:solidFill>
                  <a:srgbClr val="00559A"/>
                </a:solidFill>
                <a:latin typeface="+mn-lt"/>
              </a:rPr>
              <a:t>) nitrates mixture</a:t>
            </a:r>
          </a:p>
        </p:txBody>
      </p:sp>
      <p:pic>
        <p:nvPicPr>
          <p:cNvPr id="7" name="ecxPicture 1" descr="http://thesource.nrel.gov/communications/images/nrel_logo_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871" y="3453032"/>
            <a:ext cx="1727998" cy="6158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0" y="2076498"/>
            <a:ext cx="3379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559A"/>
                </a:solidFill>
                <a:latin typeface="+mj-lt"/>
              </a:rPr>
              <a:t>Lower crystallization temperature</a:t>
            </a:r>
            <a:endParaRPr lang="fr-FR" b="1" dirty="0">
              <a:solidFill>
                <a:srgbClr val="00559A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8420" y="5655114"/>
            <a:ext cx="3949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6F88"/>
                </a:solidFill>
                <a:latin typeface="+mj-lt"/>
              </a:rPr>
              <a:t>Therminol VP-1®</a:t>
            </a:r>
            <a:r>
              <a:rPr lang="en-US" sz="2000" dirty="0">
                <a:solidFill>
                  <a:srgbClr val="006F88"/>
                </a:solidFill>
                <a:latin typeface="+mj-lt"/>
              </a:rPr>
              <a:t> price: 2.2 $/kg</a:t>
            </a:r>
            <a:endParaRPr lang="fr-FR" sz="2000" dirty="0">
              <a:solidFill>
                <a:srgbClr val="006F88"/>
              </a:solidFill>
              <a:latin typeface="+mj-lt"/>
            </a:endParaRPr>
          </a:p>
          <a:p>
            <a:r>
              <a:rPr lang="en-US" sz="2000" i="1" dirty="0">
                <a:solidFill>
                  <a:srgbClr val="006F88"/>
                </a:solidFill>
                <a:latin typeface="+mj-lt"/>
              </a:rPr>
              <a:t>Hitec XL®</a:t>
            </a:r>
            <a:r>
              <a:rPr lang="en-US" sz="2000" dirty="0">
                <a:solidFill>
                  <a:srgbClr val="006F88"/>
                </a:solidFill>
                <a:latin typeface="+mj-lt"/>
              </a:rPr>
              <a:t> price: 1.19 $/kg</a:t>
            </a:r>
          </a:p>
        </p:txBody>
      </p:sp>
      <p:pic>
        <p:nvPicPr>
          <p:cNvPr id="23" name="Picture 7" descr="http://www.nmmagazine.com/links_directory/user_media/logo/images/103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871" y="4624426"/>
            <a:ext cx="1403998" cy="633379"/>
          </a:xfrm>
          <a:prstGeom prst="rect">
            <a:avLst/>
          </a:prstGeom>
          <a:noFill/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25030"/>
              </p:ext>
            </p:extLst>
          </p:nvPr>
        </p:nvGraphicFramePr>
        <p:xfrm>
          <a:off x="2745432" y="3145120"/>
          <a:ext cx="6096000" cy="24536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99728"/>
                <a:gridCol w="1838672"/>
                <a:gridCol w="1219200"/>
                <a:gridCol w="1219200"/>
                <a:gridCol w="1219200"/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Nº</a:t>
                      </a:r>
                      <a:endParaRPr lang="fr-FR" sz="200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Compositions name</a:t>
                      </a:r>
                      <a:endParaRPr lang="fr-FR" sz="200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Components wt%</a:t>
                      </a:r>
                      <a:endParaRPr lang="fr-FR" sz="200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Ca(NO</a:t>
                      </a:r>
                      <a:r>
                        <a:rPr lang="en-US" sz="2000" baseline="-25000" dirty="0">
                          <a:ln>
                            <a:noFill/>
                          </a:ln>
                        </a:rPr>
                        <a:t>3</a:t>
                      </a:r>
                      <a:r>
                        <a:rPr lang="en-US" sz="2000" dirty="0">
                          <a:ln>
                            <a:noFill/>
                          </a:ln>
                        </a:rPr>
                        <a:t>)</a:t>
                      </a:r>
                      <a:r>
                        <a:rPr lang="en-US" sz="2000" baseline="-25000" dirty="0">
                          <a:ln>
                            <a:noFill/>
                          </a:ln>
                        </a:rPr>
                        <a:t>2</a:t>
                      </a:r>
                      <a:endParaRPr lang="fr-FR" sz="2000" b="1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NaNO</a:t>
                      </a:r>
                      <a:r>
                        <a:rPr lang="en-US" sz="2000" baseline="-25000" dirty="0">
                          <a:ln>
                            <a:noFill/>
                          </a:ln>
                        </a:rPr>
                        <a:t>3</a:t>
                      </a:r>
                      <a:endParaRPr lang="fr-FR" sz="2000" b="1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KNO</a:t>
                      </a:r>
                      <a:r>
                        <a:rPr lang="en-US" sz="2000" baseline="-25000" dirty="0">
                          <a:ln>
                            <a:noFill/>
                          </a:ln>
                        </a:rPr>
                        <a:t>3</a:t>
                      </a:r>
                      <a:endParaRPr lang="fr-FR" sz="2000" b="1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n>
                            <a:noFill/>
                          </a:ln>
                        </a:rPr>
                        <a:t>1</a:t>
                      </a:r>
                      <a:endParaRPr lang="fr-FR" sz="200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Coastal </a:t>
                      </a:r>
                      <a:r>
                        <a:rPr lang="en-US" sz="2000" dirty="0" smtClean="0">
                          <a:ln>
                            <a:noFill/>
                          </a:ln>
                        </a:rPr>
                        <a:t>C.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42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15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43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2</a:t>
                      </a:r>
                      <a:endParaRPr lang="fr-FR" sz="200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S. St. Laurent 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30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24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46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n>
                            <a:noFill/>
                          </a:ln>
                        </a:rPr>
                        <a:t>3</a:t>
                      </a:r>
                      <a:endParaRPr lang="fr-FR" sz="200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Sandia lab.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45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11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44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4</a:t>
                      </a:r>
                      <a:endParaRPr lang="fr-FR" sz="200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D. Kearney 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48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7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45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n>
                            <a:noFill/>
                          </a:ln>
                        </a:rPr>
                        <a:t>5</a:t>
                      </a:r>
                      <a:endParaRPr lang="fr-FR" sz="200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Eutectic 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n>
                            <a:noFill/>
                          </a:ln>
                        </a:rPr>
                        <a:t>44</a:t>
                      </a:r>
                      <a:endParaRPr lang="fr-FR" sz="2000" b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12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n>
                            <a:noFill/>
                          </a:ln>
                        </a:rPr>
                        <a:t>44</a:t>
                      </a:r>
                      <a:endParaRPr lang="fr-FR" sz="2000" b="0" dirty="0">
                        <a:ln>
                          <a:noFill/>
                        </a:ln>
                        <a:solidFill>
                          <a:srgbClr val="006F88"/>
                        </a:solidFill>
                        <a:latin typeface="L Frutiger Ligh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4. Under Research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223044" y="847959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4.3. Formulate New Molten </a:t>
            </a:r>
            <a:r>
              <a:rPr lang="en-I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salts </a:t>
            </a:r>
            <a:r>
              <a:rPr lang="en-IE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Compositions</a:t>
            </a:r>
            <a:endParaRPr lang="en-IE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305" y="3964884"/>
            <a:ext cx="1740833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560021" y="1726402"/>
            <a:ext cx="612068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b="1" dirty="0">
                <a:solidFill>
                  <a:srgbClr val="00559A"/>
                </a:solidFill>
                <a:latin typeface="+mj-lt"/>
              </a:rPr>
              <a:t>Laboratory equipments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021" y="5946441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559A"/>
                </a:solidFill>
                <a:latin typeface="+mn-lt"/>
              </a:rPr>
              <a:t>Rheometer</a:t>
            </a:r>
            <a:endParaRPr lang="fr-FR" sz="2000" i="1" dirty="0">
              <a:solidFill>
                <a:srgbClr val="00559A"/>
              </a:solidFill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7984" y="1728755"/>
            <a:ext cx="5549846" cy="2286000"/>
            <a:chOff x="-2335067" y="914400"/>
            <a:chExt cx="5549846" cy="2286000"/>
          </a:xfrm>
        </p:grpSpPr>
        <p:pic>
          <p:nvPicPr>
            <p:cNvPr id="9" name="Picture 8" descr="DSC00532.JP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942" y="914400"/>
              <a:ext cx="1710837" cy="2286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335067" y="2648270"/>
              <a:ext cx="3761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T</a:t>
              </a:r>
              <a:r>
                <a:rPr lang="en-US" sz="1800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hermal </a:t>
              </a:r>
              <a:r>
                <a:rPr lang="en-US" sz="1800" b="1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G</a:t>
              </a:r>
              <a:r>
                <a:rPr lang="en-US" sz="1800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ravimetric </a:t>
              </a:r>
              <a:r>
                <a:rPr lang="en-US" sz="1800" b="1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A</a:t>
              </a:r>
              <a:r>
                <a:rPr lang="en-US" sz="1800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nalyzer (TGA)</a:t>
              </a:r>
              <a:endParaRPr lang="fr-FR" sz="1800" i="1" dirty="0">
                <a:solidFill>
                  <a:srgbClr val="00559A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26234" y="1106759"/>
            <a:ext cx="4502182" cy="2763143"/>
            <a:chOff x="4944490" y="1106759"/>
            <a:chExt cx="4502182" cy="2763143"/>
          </a:xfrm>
        </p:grpSpPr>
        <p:pic>
          <p:nvPicPr>
            <p:cNvPr id="13" name="Picture 12" descr="DSC00530.JPG"/>
            <p:cNvPicPr>
              <a:picLocks noChangeAspect="1"/>
            </p:cNvPicPr>
            <p:nvPr/>
          </p:nvPicPr>
          <p:blipFill>
            <a:blip r:embed="rId4" cstate="print"/>
            <a:srcRect l="14085" t="8843" r="10775" b="11176"/>
            <a:stretch>
              <a:fillRect/>
            </a:stretch>
          </p:blipFill>
          <p:spPr>
            <a:xfrm rot="5400000">
              <a:off x="6089374" y="1337929"/>
              <a:ext cx="2306411" cy="184407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944490" y="3500570"/>
              <a:ext cx="4502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D</a:t>
              </a:r>
              <a:r>
                <a:rPr lang="en-US" sz="1800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ifferential </a:t>
              </a:r>
              <a:r>
                <a:rPr lang="en-US" sz="1800" b="1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S</a:t>
              </a:r>
              <a:r>
                <a:rPr lang="en-US" sz="1800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canning </a:t>
              </a:r>
              <a:r>
                <a:rPr lang="en-US" sz="1800" b="1" i="1" dirty="0" smtClean="0">
                  <a:solidFill>
                    <a:srgbClr val="00559A"/>
                  </a:solidFill>
                  <a:latin typeface="Calibri" panose="020F0502020204030204" pitchFamily="34" charset="0"/>
                </a:rPr>
                <a:t>C</a:t>
              </a:r>
              <a:r>
                <a:rPr lang="en-US" sz="1800" i="1" dirty="0" smtClean="0">
                  <a:solidFill>
                    <a:srgbClr val="00559A"/>
                  </a:solidFill>
                  <a:latin typeface="Calibri" panose="020F0502020204030204" pitchFamily="34" charset="0"/>
                </a:rPr>
                <a:t>alorimeter (</a:t>
              </a:r>
              <a:r>
                <a:rPr lang="en-US" sz="1800" b="1" i="1" dirty="0" smtClean="0">
                  <a:solidFill>
                    <a:srgbClr val="00559A"/>
                  </a:solidFill>
                  <a:latin typeface="Calibri" panose="020F0502020204030204" pitchFamily="34" charset="0"/>
                </a:rPr>
                <a:t>DSC</a:t>
              </a:r>
              <a:r>
                <a:rPr lang="en-US" sz="1800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)</a:t>
              </a:r>
              <a:endParaRPr lang="fr-FR" sz="1800" i="1" dirty="0">
                <a:solidFill>
                  <a:srgbClr val="00559A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62520" y="4117641"/>
            <a:ext cx="2988701" cy="2211653"/>
            <a:chOff x="2895943" y="3912704"/>
            <a:chExt cx="2988701" cy="2211653"/>
          </a:xfrm>
        </p:grpSpPr>
        <p:pic>
          <p:nvPicPr>
            <p:cNvPr id="16" name="Picture 15" descr="DSC00464.JPG"/>
            <p:cNvPicPr>
              <a:picLocks noChangeAspect="1"/>
            </p:cNvPicPr>
            <p:nvPr/>
          </p:nvPicPr>
          <p:blipFill>
            <a:blip r:embed="rId5" cstate="print"/>
            <a:srcRect l="12946" t="23926" r="7697" b="9863"/>
            <a:stretch>
              <a:fillRect/>
            </a:stretch>
          </p:blipFill>
          <p:spPr>
            <a:xfrm>
              <a:off x="2895943" y="3912704"/>
              <a:ext cx="2888840" cy="1828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12844" y="5724247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Glove box</a:t>
              </a:r>
              <a:endParaRPr lang="fr-FR" sz="2000" i="1" dirty="0">
                <a:solidFill>
                  <a:srgbClr val="00559A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70402" y="4117641"/>
            <a:ext cx="2790428" cy="2211653"/>
            <a:chOff x="6267953" y="3912704"/>
            <a:chExt cx="2790428" cy="2211653"/>
          </a:xfrm>
        </p:grpSpPr>
        <p:pic>
          <p:nvPicPr>
            <p:cNvPr id="19" name="Picture 18" descr="DSC00556.JPG"/>
            <p:cNvPicPr/>
            <p:nvPr/>
          </p:nvPicPr>
          <p:blipFill>
            <a:blip r:embed="rId6" cstate="print"/>
            <a:srcRect l="13380" t="3628" r="9707"/>
            <a:stretch>
              <a:fillRect/>
            </a:stretch>
          </p:blipFill>
          <p:spPr>
            <a:xfrm>
              <a:off x="6634368" y="3912704"/>
              <a:ext cx="1943368" cy="18288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267953" y="5724247"/>
              <a:ext cx="2790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solidFill>
                    <a:srgbClr val="00559A"/>
                  </a:solidFill>
                  <a:latin typeface="Calibri" panose="020F0502020204030204" pitchFamily="34" charset="0"/>
                </a:rPr>
                <a:t>X</a:t>
              </a:r>
              <a:r>
                <a:rPr lang="en-US" sz="2000" i="1" dirty="0" smtClean="0">
                  <a:solidFill>
                    <a:srgbClr val="00559A"/>
                  </a:solidFill>
                  <a:latin typeface="Calibri" panose="020F0502020204030204" pitchFamily="34" charset="0"/>
                </a:rPr>
                <a:t>-</a:t>
              </a:r>
              <a:r>
                <a:rPr lang="en-US" sz="2000" b="1" i="1" dirty="0" smtClean="0">
                  <a:solidFill>
                    <a:srgbClr val="00559A"/>
                  </a:solidFill>
                  <a:latin typeface="Calibri" panose="020F0502020204030204" pitchFamily="34" charset="0"/>
                </a:rPr>
                <a:t>R</a:t>
              </a:r>
              <a:r>
                <a:rPr lang="en-US" sz="2000" i="1" dirty="0" smtClean="0">
                  <a:solidFill>
                    <a:srgbClr val="00559A"/>
                  </a:solidFill>
                  <a:latin typeface="Calibri" panose="020F0502020204030204" pitchFamily="34" charset="0"/>
                </a:rPr>
                <a:t>ay </a:t>
              </a:r>
              <a:r>
                <a:rPr lang="en-US" sz="2000" b="1" i="1" dirty="0" smtClean="0">
                  <a:solidFill>
                    <a:srgbClr val="00559A"/>
                  </a:solidFill>
                  <a:latin typeface="Calibri" panose="020F0502020204030204" pitchFamily="34" charset="0"/>
                </a:rPr>
                <a:t>D</a:t>
              </a:r>
              <a:r>
                <a:rPr lang="en-US" sz="2000" i="1" dirty="0" smtClean="0">
                  <a:solidFill>
                    <a:srgbClr val="00559A"/>
                  </a:solidFill>
                  <a:latin typeface="Calibri" panose="020F0502020204030204" pitchFamily="34" charset="0"/>
                </a:rPr>
                <a:t>iffractions (XRD</a:t>
              </a:r>
              <a:r>
                <a:rPr lang="en-US" sz="2000" i="1" dirty="0">
                  <a:solidFill>
                    <a:srgbClr val="00559A"/>
                  </a:solidFill>
                  <a:latin typeface="Calibri" panose="020F0502020204030204" pitchFamily="34" charset="0"/>
                </a:rPr>
                <a:t>)</a:t>
              </a:r>
            </a:p>
          </p:txBody>
        </p:sp>
      </p:grpSp>
      <p:pic>
        <p:nvPicPr>
          <p:cNvPr id="21" name="ecxPicture 1" descr="http://thesource.nrel.gov/communications/images/nrel_logo_larg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21722" y="2520792"/>
            <a:ext cx="1295998" cy="46187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2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4. Under Research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5" name="Rectangle 5"/>
          <p:cNvSpPr txBox="1">
            <a:spLocks noChangeArrowheads="1"/>
          </p:cNvSpPr>
          <p:nvPr/>
        </p:nvSpPr>
        <p:spPr>
          <a:xfrm>
            <a:off x="223044" y="847959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4.3. Formulate New Molten </a:t>
            </a:r>
            <a:r>
              <a:rPr lang="en-I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salts </a:t>
            </a:r>
            <a:r>
              <a:rPr lang="en-IE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Compositions</a:t>
            </a:r>
            <a:endParaRPr lang="en-IE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3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cxPicture 1" descr="http://thesource.nrel.gov/communications/images/nrel_logo_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583" y="4802157"/>
            <a:ext cx="2087518" cy="7439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4985" y="2133640"/>
            <a:ext cx="64007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BCD000"/>
              </a:buClr>
              <a:buFont typeface="Courier New" pitchFamily="49" charset="0"/>
              <a:buChar char="o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559A"/>
                </a:solidFill>
                <a:latin typeface="+mn-lt"/>
              </a:rPr>
              <a:t>From powder components pure at 99% </a:t>
            </a:r>
          </a:p>
          <a:p>
            <a:pPr>
              <a:spcAft>
                <a:spcPts val="600"/>
              </a:spcAft>
              <a:buClr>
                <a:srgbClr val="BCD000"/>
              </a:buClr>
              <a:buFont typeface="Courier New" pitchFamily="49" charset="0"/>
              <a:buChar char="o"/>
            </a:pPr>
            <a:r>
              <a:rPr lang="en-US" dirty="0">
                <a:solidFill>
                  <a:srgbClr val="00559A"/>
                </a:solidFill>
                <a:latin typeface="+mn-lt"/>
              </a:rPr>
              <a:t> Under pure nitrogen in a glove box</a:t>
            </a:r>
          </a:p>
          <a:p>
            <a:pPr>
              <a:spcAft>
                <a:spcPts val="600"/>
              </a:spcAft>
              <a:buClr>
                <a:srgbClr val="BCD000"/>
              </a:buClr>
              <a:buFont typeface="Courier New" pitchFamily="49" charset="0"/>
              <a:buChar char="o"/>
            </a:pPr>
            <a:r>
              <a:rPr lang="en-US" dirty="0">
                <a:solidFill>
                  <a:srgbClr val="00559A"/>
                </a:solidFill>
                <a:latin typeface="+mn-lt"/>
              </a:rPr>
              <a:t> Balance precise at 10</a:t>
            </a:r>
            <a:r>
              <a:rPr lang="en-US" baseline="30000" dirty="0">
                <a:solidFill>
                  <a:srgbClr val="00559A"/>
                </a:solidFill>
                <a:latin typeface="+mn-lt"/>
              </a:rPr>
              <a:t>-4 </a:t>
            </a:r>
            <a:r>
              <a:rPr lang="en-US" dirty="0">
                <a:solidFill>
                  <a:srgbClr val="00559A"/>
                </a:solidFill>
                <a:latin typeface="+mn-lt"/>
              </a:rPr>
              <a:t>g</a:t>
            </a:r>
          </a:p>
          <a:p>
            <a:pPr>
              <a:spcAft>
                <a:spcPts val="600"/>
              </a:spcAft>
              <a:buClr>
                <a:srgbClr val="BCD000"/>
              </a:buClr>
              <a:buFont typeface="Courier New" pitchFamily="49" charset="0"/>
              <a:buChar char="o"/>
            </a:pPr>
            <a:r>
              <a:rPr lang="en-US" dirty="0">
                <a:solidFill>
                  <a:srgbClr val="00559A"/>
                </a:solidFill>
                <a:latin typeface="+mn-lt"/>
              </a:rPr>
              <a:t> Mix during half an hour with ball miller</a:t>
            </a:r>
          </a:p>
          <a:p>
            <a:pPr>
              <a:buClr>
                <a:srgbClr val="BCD000"/>
              </a:buClr>
              <a:buFont typeface="Courier New" pitchFamily="49" charset="0"/>
              <a:buChar char="o"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5113" y="1688761"/>
            <a:ext cx="496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559A"/>
                </a:solidFill>
                <a:latin typeface="Calibri" panose="020F0502020204030204" pitchFamily="34" charset="0"/>
              </a:rPr>
              <a:t>(Ca(NO</a:t>
            </a:r>
            <a:r>
              <a:rPr lang="en-US" baseline="-25000" dirty="0">
                <a:solidFill>
                  <a:srgbClr val="00559A"/>
                </a:solidFill>
                <a:latin typeface="Calibri" panose="020F0502020204030204" pitchFamily="34" charset="0"/>
              </a:rPr>
              <a:t>3</a:t>
            </a:r>
            <a:r>
              <a:rPr lang="en-US" dirty="0">
                <a:solidFill>
                  <a:srgbClr val="00559A"/>
                </a:solidFill>
                <a:latin typeface="Calibri" panose="020F0502020204030204" pitchFamily="34" charset="0"/>
              </a:rPr>
              <a:t>)</a:t>
            </a:r>
            <a:r>
              <a:rPr lang="en-US" baseline="-25000" dirty="0">
                <a:solidFill>
                  <a:srgbClr val="00559A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559A"/>
                </a:solidFill>
                <a:latin typeface="Calibri" panose="020F0502020204030204" pitchFamily="34" charset="0"/>
              </a:rPr>
              <a:t>, NaNO</a:t>
            </a:r>
            <a:r>
              <a:rPr lang="en-US" baseline="-25000" dirty="0">
                <a:solidFill>
                  <a:srgbClr val="00559A"/>
                </a:solidFill>
                <a:latin typeface="Calibri" panose="020F0502020204030204" pitchFamily="34" charset="0"/>
              </a:rPr>
              <a:t>3</a:t>
            </a:r>
            <a:r>
              <a:rPr lang="en-US" dirty="0">
                <a:solidFill>
                  <a:srgbClr val="00559A"/>
                </a:solidFill>
                <a:latin typeface="Calibri" panose="020F0502020204030204" pitchFamily="34" charset="0"/>
              </a:rPr>
              <a:t>, KNO</a:t>
            </a:r>
            <a:r>
              <a:rPr lang="en-US" baseline="-25000" dirty="0">
                <a:solidFill>
                  <a:srgbClr val="00559A"/>
                </a:solidFill>
                <a:latin typeface="Calibri" panose="020F0502020204030204" pitchFamily="34" charset="0"/>
              </a:rPr>
              <a:t>3</a:t>
            </a:r>
            <a:r>
              <a:rPr lang="en-US" dirty="0">
                <a:solidFill>
                  <a:srgbClr val="00559A"/>
                </a:solidFill>
                <a:latin typeface="Calibri" panose="020F0502020204030204" pitchFamily="34" charset="0"/>
              </a:rPr>
              <a:t>) </a:t>
            </a:r>
            <a:r>
              <a:rPr lang="en-US" dirty="0" smtClean="0">
                <a:solidFill>
                  <a:srgbClr val="00559A"/>
                </a:solidFill>
                <a:latin typeface="Calibri" panose="020F0502020204030204" pitchFamily="34" charset="0"/>
              </a:rPr>
              <a:t>salts mixture</a:t>
            </a:r>
            <a:endParaRPr lang="fr-FR" dirty="0">
              <a:solidFill>
                <a:srgbClr val="00559A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3160" y="6168871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559A"/>
                </a:solidFill>
              </a:rPr>
              <a:t>Ball miller</a:t>
            </a:r>
            <a:endParaRPr lang="fr-FR" sz="1400" i="1" dirty="0">
              <a:solidFill>
                <a:srgbClr val="00559A"/>
              </a:solidFill>
            </a:endParaRPr>
          </a:p>
        </p:txBody>
      </p:sp>
      <p:pic>
        <p:nvPicPr>
          <p:cNvPr id="11" name="Picture 10" descr="DSC0127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184" y="4125222"/>
            <a:ext cx="2743200" cy="2057400"/>
          </a:xfrm>
          <a:prstGeom prst="rect">
            <a:avLst/>
          </a:prstGeom>
        </p:spPr>
      </p:pic>
      <p:pic>
        <p:nvPicPr>
          <p:cNvPr id="12" name="Picture 11" descr="DSC0045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184" y="1268760"/>
            <a:ext cx="2743200" cy="2057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72808" y="332563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559A"/>
                </a:solidFill>
              </a:rPr>
              <a:t>Glove box</a:t>
            </a:r>
            <a:endParaRPr lang="fr-FR" sz="1400" i="1" dirty="0">
              <a:solidFill>
                <a:srgbClr val="00559A"/>
              </a:solidFill>
            </a:endParaRPr>
          </a:p>
        </p:txBody>
      </p:sp>
      <p:pic>
        <p:nvPicPr>
          <p:cNvPr id="14" name="Picture 13" descr="DSC01277.JPG"/>
          <p:cNvPicPr>
            <a:picLocks noChangeAspect="1"/>
          </p:cNvPicPr>
          <p:nvPr/>
        </p:nvPicPr>
        <p:blipFill>
          <a:blip r:embed="rId5"/>
          <a:srcRect l="5901" t="8001" b="4732"/>
          <a:stretch>
            <a:fillRect/>
          </a:stretch>
        </p:blipFill>
        <p:spPr>
          <a:xfrm>
            <a:off x="2642329" y="4125222"/>
            <a:ext cx="2957967" cy="2057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49711" y="6182097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559A"/>
                </a:solidFill>
              </a:rPr>
              <a:t>Nitrates components</a:t>
            </a:r>
            <a:endParaRPr lang="fr-FR" sz="1400" i="1" dirty="0">
              <a:solidFill>
                <a:srgbClr val="00559A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4. Under Research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223044" y="847959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E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4.3. Formulate New Molten </a:t>
            </a:r>
            <a:r>
              <a:rPr lang="en-IE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salts </a:t>
            </a:r>
            <a:r>
              <a:rPr lang="en-IE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Compositions</a:t>
            </a:r>
            <a:endParaRPr lang="en-IE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6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124744"/>
            <a:ext cx="5486400" cy="398088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/>
        </p:nvCxnSpPr>
        <p:spPr>
          <a:xfrm rot="5400000">
            <a:off x="4228749" y="3615328"/>
            <a:ext cx="310896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2538698" y="3615328"/>
            <a:ext cx="3108960" cy="0"/>
          </a:xfrm>
          <a:prstGeom prst="line">
            <a:avLst/>
          </a:prstGeom>
          <a:ln>
            <a:solidFill>
              <a:srgbClr val="3333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5756" y="5229200"/>
            <a:ext cx="1645920" cy="1588"/>
          </a:xfrm>
          <a:prstGeom prst="straightConnector1">
            <a:avLst/>
          </a:prstGeom>
          <a:ln>
            <a:solidFill>
              <a:srgbClr val="BCD000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944" y="5286650"/>
            <a:ext cx="1005840" cy="69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300549" y="5247281"/>
            <a:ext cx="118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FF"/>
                </a:solidFill>
              </a:rPr>
              <a:t>200</a:t>
            </a:r>
            <a:r>
              <a:rPr lang="en-US" dirty="0">
                <a:solidFill>
                  <a:srgbClr val="3333FF"/>
                </a:solidFill>
                <a:latin typeface="Calibri"/>
              </a:rPr>
              <a:t>°C</a:t>
            </a:r>
            <a:endParaRPr lang="fr-FR" dirty="0">
              <a:solidFill>
                <a:srgbClr val="3333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09409" y="5256573"/>
            <a:ext cx="13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500°C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916767" y="1587898"/>
            <a:ext cx="430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559A"/>
                </a:solidFill>
              </a:rPr>
              <a:t>Thermal stability</a:t>
            </a:r>
            <a:endParaRPr lang="fr-FR" sz="2000" i="1" dirty="0">
              <a:solidFill>
                <a:srgbClr val="00559A"/>
              </a:solidFill>
            </a:endParaRPr>
          </a:p>
        </p:txBody>
      </p:sp>
      <p:pic>
        <p:nvPicPr>
          <p:cNvPr id="24" name="ecxPicture 1" descr="http://thesource.nrel.gov/communications/images/nrel_logo_lar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750" y="2060848"/>
            <a:ext cx="1295998" cy="46187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7" name="Picture 26" descr="DSC0053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7336" y="1286418"/>
            <a:ext cx="1280160" cy="17105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77336" y="2996953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TGA</a:t>
            </a:r>
            <a:endParaRPr lang="fr-FR" i="1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33320" y="4077072"/>
            <a:ext cx="189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+mn-lt"/>
              </a:rPr>
              <a:t>40°C - 700°C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+mn-lt"/>
              </a:rPr>
              <a:t>At 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20 K/min</a:t>
            </a:r>
            <a:endParaRPr lang="fr-FR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28664" y="5879581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/>
              <a:t>* Measured at CIC Energigune with STA 449 F3 from NETZSCH Company</a:t>
            </a:r>
            <a:endParaRPr lang="en-US" sz="14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9" y="836712"/>
            <a:ext cx="6479985" cy="422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025008" y="4725144"/>
            <a:ext cx="0" cy="1005840"/>
          </a:xfrm>
          <a:prstGeom prst="line">
            <a:avLst/>
          </a:prstGeom>
          <a:ln>
            <a:solidFill>
              <a:srgbClr val="006F88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Left-Right Arrow 3"/>
          <p:cNvSpPr/>
          <p:nvPr/>
        </p:nvSpPr>
        <p:spPr>
          <a:xfrm>
            <a:off x="3178450" y="5301208"/>
            <a:ext cx="1846558" cy="300382"/>
          </a:xfrm>
          <a:prstGeom prst="leftRightArrow">
            <a:avLst/>
          </a:prstGeom>
          <a:solidFill>
            <a:srgbClr val="006F88"/>
          </a:solidFill>
          <a:ln>
            <a:solidFill>
              <a:srgbClr val="BCD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06" y="5181622"/>
            <a:ext cx="822960" cy="60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178450" y="4725144"/>
            <a:ext cx="0" cy="1005840"/>
          </a:xfrm>
          <a:prstGeom prst="line">
            <a:avLst/>
          </a:prstGeom>
          <a:ln>
            <a:solidFill>
              <a:srgbClr val="006F88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ecxPicture 1" descr="http://thesource.nrel.gov/communications/images/nrel_logo_lar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666" y="2085203"/>
            <a:ext cx="1295998" cy="46187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3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916767" y="1587898"/>
            <a:ext cx="430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559A"/>
                </a:solidFill>
              </a:rPr>
              <a:t>Thermal stability</a:t>
            </a:r>
            <a:endParaRPr lang="fr-FR" sz="2000" i="1" dirty="0">
              <a:solidFill>
                <a:srgbClr val="0055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76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052737"/>
            <a:ext cx="5486400" cy="398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3221360" y="3864496"/>
            <a:ext cx="2743200" cy="0"/>
          </a:xfrm>
          <a:prstGeom prst="line">
            <a:avLst/>
          </a:prstGeom>
          <a:ln>
            <a:solidFill>
              <a:srgbClr val="3333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6026526" y="3917072"/>
            <a:ext cx="256032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626827" y="5227612"/>
            <a:ext cx="2651760" cy="1588"/>
          </a:xfrm>
          <a:prstGeom prst="straightConnector1">
            <a:avLst/>
          </a:prstGeom>
          <a:ln>
            <a:solidFill>
              <a:srgbClr val="BCD000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9328" y="5301209"/>
            <a:ext cx="1005840" cy="69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304928" y="5219909"/>
            <a:ext cx="79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FF"/>
                </a:solidFill>
              </a:rPr>
              <a:t>200</a:t>
            </a:r>
            <a:r>
              <a:rPr lang="en-US" dirty="0">
                <a:solidFill>
                  <a:srgbClr val="3333FF"/>
                </a:solidFill>
                <a:latin typeface="Calibri"/>
              </a:rPr>
              <a:t>°C</a:t>
            </a:r>
            <a:endParaRPr lang="fr-FR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5208" y="5219909"/>
            <a:ext cx="911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500°C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8635" y="4941169"/>
            <a:ext cx="155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6F88"/>
                </a:solidFill>
              </a:rPr>
              <a:t>T</a:t>
            </a:r>
            <a:r>
              <a:rPr lang="en-US" sz="1800" baseline="-25000" dirty="0">
                <a:solidFill>
                  <a:srgbClr val="006F88"/>
                </a:solidFill>
              </a:rPr>
              <a:t>m</a:t>
            </a:r>
            <a:r>
              <a:rPr lang="en-US" sz="1800" dirty="0">
                <a:solidFill>
                  <a:srgbClr val="006F88"/>
                </a:solidFill>
              </a:rPr>
              <a:t> = 116</a:t>
            </a:r>
            <a:r>
              <a:rPr lang="en-US" sz="1800" dirty="0">
                <a:solidFill>
                  <a:srgbClr val="006F88"/>
                </a:solidFill>
                <a:latin typeface="Calibri"/>
              </a:rPr>
              <a:t>°C</a:t>
            </a:r>
            <a:endParaRPr lang="fr-FR" sz="1800" dirty="0">
              <a:solidFill>
                <a:srgbClr val="006F88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159997" y="4356318"/>
            <a:ext cx="1280160" cy="1588"/>
          </a:xfrm>
          <a:prstGeom prst="straightConnector1">
            <a:avLst/>
          </a:prstGeom>
          <a:ln>
            <a:solidFill>
              <a:srgbClr val="BCD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28216" y="796642"/>
            <a:ext cx="430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559A"/>
                </a:solidFill>
              </a:rPr>
              <a:t>Thermal cycling </a:t>
            </a:r>
            <a:r>
              <a:rPr lang="en-US" sz="1400" i="1" dirty="0">
                <a:solidFill>
                  <a:srgbClr val="00559A"/>
                </a:solidFill>
              </a:rPr>
              <a:t>(Composition N</a:t>
            </a:r>
            <a:r>
              <a:rPr lang="en-US" sz="1400" i="1" dirty="0">
                <a:solidFill>
                  <a:srgbClr val="00559A"/>
                </a:solidFill>
                <a:latin typeface="Calibri"/>
              </a:rPr>
              <a:t>º6 NREL)</a:t>
            </a:r>
            <a:r>
              <a:rPr lang="en-US" sz="1400" i="1" dirty="0">
                <a:solidFill>
                  <a:srgbClr val="00559A"/>
                </a:solidFill>
              </a:rPr>
              <a:t> </a:t>
            </a:r>
            <a:endParaRPr lang="fr-FR" sz="1400" i="1" dirty="0">
              <a:solidFill>
                <a:srgbClr val="00559A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479" y="1414441"/>
            <a:ext cx="6196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E" sz="2000" dirty="0">
                <a:solidFill>
                  <a:srgbClr val="00559A"/>
                </a:solidFill>
                <a:latin typeface="+mj-lt"/>
              </a:rPr>
              <a:t>Melting </a:t>
            </a:r>
            <a:r>
              <a:rPr lang="en-IE" sz="2000" dirty="0" smtClean="0">
                <a:solidFill>
                  <a:srgbClr val="00559A"/>
                </a:solidFill>
                <a:latin typeface="+mj-lt"/>
              </a:rPr>
              <a:t>temperature</a:t>
            </a:r>
            <a:endParaRPr lang="fr-FR" sz="2000" dirty="0">
              <a:solidFill>
                <a:srgbClr val="00559A"/>
              </a:solidFill>
              <a:latin typeface="+mj-lt"/>
            </a:endParaRPr>
          </a:p>
        </p:txBody>
      </p:sp>
      <p:pic>
        <p:nvPicPr>
          <p:cNvPr id="17" name="Picture 16" descr="DSC00530.JPG"/>
          <p:cNvPicPr>
            <a:picLocks noChangeAspect="1"/>
          </p:cNvPicPr>
          <p:nvPr/>
        </p:nvPicPr>
        <p:blipFill>
          <a:blip r:embed="rId4" cstate="print"/>
          <a:srcRect l="14085" t="8843" r="10775" b="11176"/>
          <a:stretch>
            <a:fillRect/>
          </a:stretch>
        </p:blipFill>
        <p:spPr>
          <a:xfrm rot="5400000">
            <a:off x="7740358" y="1371987"/>
            <a:ext cx="1645920" cy="13159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265368" y="2852936"/>
            <a:ext cx="728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DSC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6032822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BCD000"/>
              </a:buClr>
              <a:buFont typeface="Courier New" pitchFamily="49" charset="0"/>
              <a:buChar char="o"/>
            </a:pPr>
            <a:r>
              <a:rPr lang="en-US" i="1" dirty="0">
                <a:solidFill>
                  <a:srgbClr val="006F88"/>
                </a:solidFill>
                <a:latin typeface="+mn-lt"/>
              </a:rPr>
              <a:t> </a:t>
            </a:r>
            <a:r>
              <a:rPr lang="en-US" sz="2000" i="1" dirty="0">
                <a:solidFill>
                  <a:srgbClr val="00559A"/>
                </a:solidFill>
                <a:latin typeface="+mn-lt"/>
              </a:rPr>
              <a:t>Hitec XL® is stable on all the range of temperature of parabolic trough</a:t>
            </a:r>
            <a:endParaRPr lang="fr-FR" sz="2000" i="1" dirty="0">
              <a:solidFill>
                <a:srgbClr val="00559A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40216" y="3645024"/>
            <a:ext cx="187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30°C - 500°C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20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K/min</a:t>
            </a:r>
            <a:endParaRPr lang="fr-FR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3" name="ecxPicture 1" descr="http://thesource.nrel.gov/communications/images/nrel_logo_larg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141" y="1945319"/>
            <a:ext cx="1295998" cy="46187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1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8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508" y="1222007"/>
            <a:ext cx="348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559A"/>
                </a:solidFill>
                <a:latin typeface="+mn-lt"/>
              </a:rPr>
              <a:t>Viscosity measurements</a:t>
            </a:r>
            <a:endParaRPr lang="fr-FR" sz="2000" i="1" dirty="0">
              <a:solidFill>
                <a:srgbClr val="00559A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9900" y="1467552"/>
            <a:ext cx="1463040" cy="1690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33328" y="320965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559A"/>
                </a:solidFill>
                <a:latin typeface="+mn-lt"/>
              </a:rPr>
              <a:t>Rheometer</a:t>
            </a:r>
            <a:endParaRPr lang="fr-FR" i="1" dirty="0">
              <a:solidFill>
                <a:srgbClr val="00559A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9916" y="1717191"/>
            <a:ext cx="5486400" cy="398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9900" y="3661196"/>
            <a:ext cx="1463040" cy="156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ecxPicture 1" descr="http://thesource.nrel.gov/communications/images/nrel_logo_larg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918" y="1879059"/>
            <a:ext cx="1295998" cy="46187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TextBox 5"/>
          <p:cNvSpPr txBox="1"/>
          <p:nvPr/>
        </p:nvSpPr>
        <p:spPr>
          <a:xfrm>
            <a:off x="1467540" y="5797132"/>
            <a:ext cx="647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559A"/>
                </a:solidFill>
                <a:latin typeface="+mn-lt"/>
              </a:rPr>
              <a:t>=&gt; Important parameter to pump the salt</a:t>
            </a:r>
            <a:endParaRPr lang="fr-FR" sz="2000" dirty="0">
              <a:solidFill>
                <a:srgbClr val="00559A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(NO3)2NaNO3KNO3 Molten Salt Mixtures for Direct Thermal Energy Storage Systems in Parabolic Trough Plants_2013 - copie - copi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 b="44438"/>
          <a:stretch/>
        </p:blipFill>
        <p:spPr>
          <a:xfrm>
            <a:off x="1181212" y="1729583"/>
            <a:ext cx="6695133" cy="46544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71872" y="921851"/>
            <a:ext cx="752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559A"/>
                </a:solidFill>
                <a:latin typeface="+mj-lt"/>
              </a:rPr>
              <a:t>For more information about this work, please refer to this publication in the International Journal of Solar Energy Engineering</a:t>
            </a:r>
            <a:endParaRPr lang="en-GB" sz="2000" b="1" baseline="-25000" dirty="0">
              <a:solidFill>
                <a:srgbClr val="00559A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1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81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344658" y="1620889"/>
            <a:ext cx="2304256" cy="3240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Sensible Heat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1152" y="1620889"/>
            <a:ext cx="2304256" cy="3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Latent Heat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381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grpSp>
        <p:nvGrpSpPr>
          <p:cNvPr id="83" name="Groupe 82"/>
          <p:cNvGrpSpPr/>
          <p:nvPr/>
        </p:nvGrpSpPr>
        <p:grpSpPr>
          <a:xfrm>
            <a:off x="1989138" y="5157192"/>
            <a:ext cx="3994075" cy="576064"/>
            <a:chOff x="1608138" y="5157192"/>
            <a:chExt cx="3994075" cy="576064"/>
          </a:xfrm>
        </p:grpSpPr>
        <p:graphicFrame>
          <p:nvGraphicFramePr>
            <p:cNvPr id="2049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7036708"/>
                </p:ext>
              </p:extLst>
            </p:nvPr>
          </p:nvGraphicFramePr>
          <p:xfrm>
            <a:off x="1608138" y="5229225"/>
            <a:ext cx="3887787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6" name="Equation" r:id="rId4" imgW="1993680" imgH="215640" progId="Equation.3">
                    <p:embed/>
                  </p:oleObj>
                </mc:Choice>
                <mc:Fallback>
                  <p:oleObj name="Equation" r:id="rId4" imgW="19936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8138" y="5229225"/>
                          <a:ext cx="3887787" cy="428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Ellipse 50"/>
            <p:cNvSpPr/>
            <p:nvPr/>
          </p:nvSpPr>
          <p:spPr>
            <a:xfrm>
              <a:off x="3585989" y="5157192"/>
              <a:ext cx="2016224" cy="576064"/>
            </a:xfrm>
            <a:prstGeom prst="ellipse">
              <a:avLst/>
            </a:prstGeom>
            <a:noFill/>
            <a:ln w="19050">
              <a:solidFill>
                <a:srgbClr val="99CC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4" name="Groupe 83"/>
          <p:cNvGrpSpPr/>
          <p:nvPr/>
        </p:nvGrpSpPr>
        <p:grpSpPr>
          <a:xfrm>
            <a:off x="2085975" y="5672552"/>
            <a:ext cx="7259638" cy="720080"/>
            <a:chOff x="1704975" y="5877272"/>
            <a:chExt cx="7259638" cy="720080"/>
          </a:xfrm>
        </p:grpSpPr>
        <p:graphicFrame>
          <p:nvGraphicFramePr>
            <p:cNvPr id="205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7508154"/>
                </p:ext>
              </p:extLst>
            </p:nvPr>
          </p:nvGraphicFramePr>
          <p:xfrm>
            <a:off x="1704975" y="6021320"/>
            <a:ext cx="7259638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" name="Equation" r:id="rId6" imgW="4000320" imgH="228600" progId="Equation.3">
                    <p:embed/>
                  </p:oleObj>
                </mc:Choice>
                <mc:Fallback>
                  <p:oleObj name="Equation" r:id="rId6" imgW="40003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4975" y="6021320"/>
                          <a:ext cx="7259638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Ellipse 70"/>
            <p:cNvSpPr/>
            <p:nvPr/>
          </p:nvSpPr>
          <p:spPr>
            <a:xfrm>
              <a:off x="3558690" y="5877272"/>
              <a:ext cx="1944216" cy="720080"/>
            </a:xfrm>
            <a:prstGeom prst="ellipse">
              <a:avLst/>
            </a:prstGeom>
            <a:noFill/>
            <a:ln w="19050"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3" name="Ellipse 72"/>
            <p:cNvSpPr/>
            <p:nvPr/>
          </p:nvSpPr>
          <p:spPr>
            <a:xfrm>
              <a:off x="7015072" y="5877272"/>
              <a:ext cx="1944216" cy="720080"/>
            </a:xfrm>
            <a:prstGeom prst="ellipse">
              <a:avLst/>
            </a:prstGeom>
            <a:noFill/>
            <a:ln w="19050">
              <a:solidFill>
                <a:srgbClr val="99CC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Ellipse 73"/>
            <p:cNvSpPr/>
            <p:nvPr/>
          </p:nvSpPr>
          <p:spPr>
            <a:xfrm>
              <a:off x="5633280" y="5877272"/>
              <a:ext cx="1224136" cy="7200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768602" y="2276873"/>
            <a:ext cx="3024336" cy="2612033"/>
            <a:chOff x="1547664" y="2276872"/>
            <a:chExt cx="3024336" cy="2612033"/>
          </a:xfrm>
        </p:grpSpPr>
        <p:cxnSp>
          <p:nvCxnSpPr>
            <p:cNvPr id="39" name="Connecteur droit avec flèche 38"/>
            <p:cNvCxnSpPr/>
            <p:nvPr/>
          </p:nvCxnSpPr>
          <p:spPr>
            <a:xfrm rot="16200000" flipV="1">
              <a:off x="935596" y="3681028"/>
              <a:ext cx="2377058" cy="79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2123728" y="4869160"/>
              <a:ext cx="22320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2051736" y="4365104"/>
              <a:ext cx="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2051720" y="2852936"/>
              <a:ext cx="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 rot="5400000" flipH="1" flipV="1">
              <a:off x="2411760" y="2924944"/>
              <a:ext cx="1512168" cy="1368152"/>
            </a:xfrm>
            <a:prstGeom prst="line">
              <a:avLst/>
            </a:prstGeom>
            <a:ln w="28575">
              <a:solidFill>
                <a:srgbClr val="99CCFF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9" name="Objet 48"/>
            <p:cNvGraphicFramePr>
              <a:graphicFrameLocks noChangeAspect="1"/>
            </p:cNvGraphicFramePr>
            <p:nvPr/>
          </p:nvGraphicFramePr>
          <p:xfrm>
            <a:off x="1691680" y="4077072"/>
            <a:ext cx="292224" cy="4139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" name="Équation" r:id="rId8" imgW="152280" imgH="215640" progId="Equation.3">
                    <p:embed/>
                  </p:oleObj>
                </mc:Choice>
                <mc:Fallback>
                  <p:oleObj name="Équation" r:id="rId8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680" y="4077072"/>
                          <a:ext cx="292224" cy="4139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" name="Object 6"/>
            <p:cNvGraphicFramePr>
              <a:graphicFrameLocks noChangeAspect="1"/>
            </p:cNvGraphicFramePr>
            <p:nvPr/>
          </p:nvGraphicFramePr>
          <p:xfrm>
            <a:off x="1681163" y="2654300"/>
            <a:ext cx="315912" cy="414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" name="Équation" r:id="rId10" imgW="164880" imgH="215640" progId="Equation.3">
                    <p:embed/>
                  </p:oleObj>
                </mc:Choice>
                <mc:Fallback>
                  <p:oleObj name="Équation" r:id="rId10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1163" y="2654300"/>
                          <a:ext cx="315912" cy="414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ZoneTexte 74"/>
            <p:cNvSpPr txBox="1"/>
            <p:nvPr/>
          </p:nvSpPr>
          <p:spPr>
            <a:xfrm>
              <a:off x="3347864" y="4581128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dirty="0" err="1"/>
                <a:t>Stored</a:t>
              </a:r>
              <a:r>
                <a:rPr lang="fr-FR" sz="1400" i="1" dirty="0"/>
                <a:t> </a:t>
              </a:r>
              <a:r>
                <a:rPr lang="fr-FR" sz="1400" i="1" dirty="0" err="1"/>
                <a:t>heat</a:t>
              </a:r>
              <a:endParaRPr lang="fr-FR" sz="1400" i="1" dirty="0"/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1547664" y="2276872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dirty="0" err="1"/>
                <a:t>Temperature</a:t>
              </a:r>
              <a:endParaRPr lang="fr-FR" sz="1400" i="1" dirty="0"/>
            </a:p>
          </p:txBody>
        </p:sp>
      </p:grpSp>
      <p:grpSp>
        <p:nvGrpSpPr>
          <p:cNvPr id="82" name="Groupe 81"/>
          <p:cNvGrpSpPr/>
          <p:nvPr/>
        </p:nvGrpSpPr>
        <p:grpSpPr>
          <a:xfrm>
            <a:off x="5529064" y="2276872"/>
            <a:ext cx="3600400" cy="2631778"/>
            <a:chOff x="5148064" y="2329135"/>
            <a:chExt cx="3600400" cy="2631778"/>
          </a:xfrm>
        </p:grpSpPr>
        <p:cxnSp>
          <p:nvCxnSpPr>
            <p:cNvPr id="52" name="Connecteur droit avec flèche 51"/>
            <p:cNvCxnSpPr/>
            <p:nvPr/>
          </p:nvCxnSpPr>
          <p:spPr>
            <a:xfrm rot="16200000" flipV="1">
              <a:off x="4546513" y="3753037"/>
              <a:ext cx="2377058" cy="79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>
              <a:off x="5734645" y="4941169"/>
              <a:ext cx="27000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5662653" y="4437113"/>
              <a:ext cx="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5662637" y="2924945"/>
              <a:ext cx="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t 55"/>
            <p:cNvGraphicFramePr>
              <a:graphicFrameLocks noChangeAspect="1"/>
            </p:cNvGraphicFramePr>
            <p:nvPr/>
          </p:nvGraphicFramePr>
          <p:xfrm>
            <a:off x="5302597" y="4149081"/>
            <a:ext cx="292224" cy="4139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" name="Équation" r:id="rId12" imgW="152280" imgH="215640" progId="Equation.3">
                    <p:embed/>
                  </p:oleObj>
                </mc:Choice>
                <mc:Fallback>
                  <p:oleObj name="Équation" r:id="rId12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02597" y="4149081"/>
                          <a:ext cx="292224" cy="4139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5292080" y="2726309"/>
            <a:ext cx="315912" cy="414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" name="Équation" r:id="rId14" imgW="164880" imgH="215640" progId="Equation.3">
                    <p:embed/>
                  </p:oleObj>
                </mc:Choice>
                <mc:Fallback>
                  <p:oleObj name="Équation" r:id="rId14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080" y="2726309"/>
                          <a:ext cx="315912" cy="414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" name="Object 9"/>
            <p:cNvGraphicFramePr>
              <a:graphicFrameLocks noChangeAspect="1"/>
            </p:cNvGraphicFramePr>
            <p:nvPr/>
          </p:nvGraphicFramePr>
          <p:xfrm>
            <a:off x="5256213" y="3429000"/>
            <a:ext cx="365125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2" name="Équation" r:id="rId16" imgW="190440" imgH="215640" progId="Equation.3">
                    <p:embed/>
                  </p:oleObj>
                </mc:Choice>
                <mc:Fallback>
                  <p:oleObj name="Équation" r:id="rId16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6213" y="3429000"/>
                          <a:ext cx="365125" cy="412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Connecteur droit 58"/>
            <p:cNvCxnSpPr/>
            <p:nvPr/>
          </p:nvCxnSpPr>
          <p:spPr>
            <a:xfrm rot="5400000" flipH="1" flipV="1">
              <a:off x="5868144" y="3789040"/>
              <a:ext cx="720080" cy="576064"/>
            </a:xfrm>
            <a:prstGeom prst="line">
              <a:avLst/>
            </a:prstGeom>
            <a:ln w="28575">
              <a:solidFill>
                <a:srgbClr val="99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5652120" y="3717032"/>
              <a:ext cx="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 flipV="1">
              <a:off x="6516216" y="3717032"/>
              <a:ext cx="1044000" cy="83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 rot="5400000" flipH="1" flipV="1">
              <a:off x="7470395" y="3014940"/>
              <a:ext cx="792000" cy="612009"/>
            </a:xfrm>
            <a:prstGeom prst="line">
              <a:avLst/>
            </a:prstGeom>
            <a:ln w="28575">
              <a:solidFill>
                <a:srgbClr val="99C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7524328" y="4653136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dirty="0" err="1"/>
                <a:t>Stored</a:t>
              </a:r>
              <a:r>
                <a:rPr lang="fr-FR" sz="1400" i="1" dirty="0"/>
                <a:t> </a:t>
              </a:r>
              <a:r>
                <a:rPr lang="fr-FR" sz="1400" i="1" dirty="0" err="1"/>
                <a:t>heat</a:t>
              </a:r>
              <a:endParaRPr lang="fr-FR" sz="1400" i="1" dirty="0"/>
            </a:p>
          </p:txBody>
        </p:sp>
        <p:sp>
          <p:nvSpPr>
            <p:cNvPr id="78" name="ZoneTexte 77"/>
            <p:cNvSpPr txBox="1"/>
            <p:nvPr/>
          </p:nvSpPr>
          <p:spPr>
            <a:xfrm>
              <a:off x="5148064" y="2329135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dirty="0" err="1"/>
                <a:t>Temperature</a:t>
              </a:r>
              <a:endParaRPr lang="fr-FR" sz="1400" i="1" dirty="0"/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How to store Thermal Energy?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0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023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 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58"/>
            <a:ext cx="6809904" cy="6747542"/>
          </a:xfrm>
          <a:prstGeom prst="rect">
            <a:avLst/>
          </a:prstGeom>
        </p:spPr>
      </p:pic>
      <p:pic>
        <p:nvPicPr>
          <p:cNvPr id="9" name="Picture 8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13910"/>
            <a:ext cx="9906000" cy="1425072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6"/>
          <p:cNvSpPr>
            <a:spLocks noGrp="1"/>
          </p:cNvSpPr>
          <p:nvPr>
            <p:ph type="ctrTitle"/>
          </p:nvPr>
        </p:nvSpPr>
        <p:spPr>
          <a:xfrm>
            <a:off x="596373" y="3449733"/>
            <a:ext cx="8725660" cy="1108842"/>
          </a:xfrm>
        </p:spPr>
        <p:txBody>
          <a:bodyPr/>
          <a:lstStyle/>
          <a:p>
            <a:r>
              <a:rPr lang="en-US" sz="4800" b="0" dirty="0" smtClean="0"/>
              <a:t>Under Research at MI</a:t>
            </a:r>
            <a:endParaRPr lang="en-US" sz="4800" b="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97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</a:t>
            </a:r>
            <a:r>
              <a:rPr lang="en-US" sz="2400" b="0" dirty="0" smtClean="0">
                <a:solidFill>
                  <a:schemeClr val="bg1"/>
                </a:solidFill>
              </a:rPr>
              <a:t>Research Group </a:t>
            </a:r>
            <a:r>
              <a:rPr lang="en-US" sz="2400" b="0" dirty="0" smtClean="0">
                <a:solidFill>
                  <a:schemeClr val="bg1"/>
                </a:solidFill>
              </a:rPr>
              <a:t>Activity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77211"/>
            <a:ext cx="4957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+mn-lt"/>
              </a:rPr>
              <a:t>Laboratory scale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+mn-lt"/>
              </a:rPr>
              <a:t>TES Materials development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7119" y="1277211"/>
            <a:ext cx="4948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+mn-lt"/>
              </a:rPr>
              <a:t>Pre-commercial scale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+mn-lt"/>
              </a:rPr>
              <a:t>TES Systems Development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948881" y="1268627"/>
            <a:ext cx="8238" cy="48273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2" y="2272870"/>
            <a:ext cx="3758514" cy="28188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94" y="2272870"/>
            <a:ext cx="2447426" cy="32632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5"/>
          <a:stretch/>
        </p:blipFill>
        <p:spPr>
          <a:xfrm>
            <a:off x="7431559" y="3975658"/>
            <a:ext cx="2282997" cy="2016744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4248665" y="1162288"/>
            <a:ext cx="1400432" cy="75788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:\01 - Solar Beam Down\02 - PID\Photo SKID\IMG_4234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0" t="18380" r="27555" b="24191"/>
          <a:stretch/>
        </p:blipFill>
        <p:spPr bwMode="auto">
          <a:xfrm>
            <a:off x="7869280" y="2272870"/>
            <a:ext cx="1845276" cy="14169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72894" y="5992402"/>
            <a:ext cx="434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+mn-lt"/>
              </a:rPr>
              <a:t>Masdar Institute Solar Platform (MISP), 100 </a:t>
            </a:r>
            <a:r>
              <a:rPr lang="en-US" sz="1600" i="1" dirty="0" err="1" smtClean="0">
                <a:latin typeface="+mn-lt"/>
              </a:rPr>
              <a:t>kW</a:t>
            </a:r>
            <a:r>
              <a:rPr lang="en-US" sz="1600" i="1" baseline="-25000" dirty="0" err="1" smtClean="0">
                <a:latin typeface="+mn-lt"/>
              </a:rPr>
              <a:t>th</a:t>
            </a:r>
            <a:endParaRPr lang="en-US" sz="1600" i="1" baseline="-250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1687" y="5197550"/>
            <a:ext cx="434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+mn-lt"/>
              </a:rPr>
              <a:t>Thermal Properties Characterization Laboratory</a:t>
            </a:r>
            <a:endParaRPr lang="en-US" sz="1600" i="1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900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</a:t>
            </a:r>
            <a:r>
              <a:rPr lang="en-US" sz="2400" b="0" dirty="0" smtClean="0">
                <a:solidFill>
                  <a:schemeClr val="bg1"/>
                </a:solidFill>
              </a:rPr>
              <a:t>Research Group </a:t>
            </a:r>
            <a:r>
              <a:rPr lang="en-US" sz="2400" b="0" dirty="0" smtClean="0">
                <a:solidFill>
                  <a:schemeClr val="bg1"/>
                </a:solidFill>
              </a:rPr>
              <a:t>Objectives</a:t>
            </a:r>
            <a:endParaRPr lang="en-US" sz="2400" b="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31" t="21422" r="46308" b="15715"/>
          <a:stretch/>
        </p:blipFill>
        <p:spPr>
          <a:xfrm>
            <a:off x="3963043" y="1589902"/>
            <a:ext cx="5576785" cy="4161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9638" y="5772090"/>
            <a:ext cx="367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u="sng" dirty="0" smtClean="0">
                <a:latin typeface="+mj-lt"/>
              </a:rPr>
              <a:t>Source</a:t>
            </a:r>
            <a:r>
              <a:rPr lang="en-US" sz="1800" i="1" dirty="0" smtClean="0">
                <a:latin typeface="+mj-lt"/>
              </a:rPr>
              <a:t>: US DOE</a:t>
            </a:r>
            <a:endParaRPr lang="en-US" sz="1800" i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30" y="1470099"/>
            <a:ext cx="37127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latin typeface="+mn-lt"/>
              </a:rPr>
              <a:t>Reduce significantly the cost of TES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latin typeface="+mn-lt"/>
              </a:rPr>
              <a:t>Increase the working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t</a:t>
            </a:r>
            <a:r>
              <a:rPr lang="en-US" sz="2800" dirty="0" smtClean="0">
                <a:solidFill>
                  <a:srgbClr val="002060"/>
                </a:solidFill>
                <a:latin typeface="+mn-lt"/>
              </a:rPr>
              <a:t>emperature up to 1000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  <a:latin typeface="+mn-lt"/>
              </a:rPr>
              <a:t>Propose Sustainable TES Solutions</a:t>
            </a:r>
            <a:endParaRPr lang="en-US" sz="28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0617" y="1010471"/>
            <a:ext cx="1299021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+mn-lt"/>
              </a:rPr>
              <a:t>TES 24%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04733" y="1010471"/>
            <a:ext cx="1406316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+mn-lt"/>
              </a:rPr>
              <a:t>TES - 80%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69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354852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Research Group Current Structure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2170" y="5432054"/>
            <a:ext cx="102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n-lt"/>
              </a:rPr>
              <a:t>TCES</a:t>
            </a:r>
            <a:endParaRPr lang="en-US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311" y="2160150"/>
            <a:ext cx="111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Postdoctoral Researchers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5" name="Flowchart: Process 24"/>
          <p:cNvSpPr/>
          <p:nvPr/>
        </p:nvSpPr>
        <p:spPr>
          <a:xfrm>
            <a:off x="3324356" y="963827"/>
            <a:ext cx="3808777" cy="499327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TES Group Leader – Dr. Nicolas Calvet</a:t>
            </a:r>
            <a:endParaRPr lang="en-US" sz="1800" dirty="0"/>
          </a:p>
        </p:txBody>
      </p:sp>
      <p:cxnSp>
        <p:nvCxnSpPr>
          <p:cNvPr id="27" name="Elbow Connector 26"/>
          <p:cNvCxnSpPr>
            <a:stCxn id="61" idx="0"/>
            <a:endCxn id="25" idx="2"/>
          </p:cNvCxnSpPr>
          <p:nvPr/>
        </p:nvCxnSpPr>
        <p:spPr>
          <a:xfrm rot="16200000" flipV="1">
            <a:off x="6670145" y="21755"/>
            <a:ext cx="545445" cy="3428244"/>
          </a:xfrm>
          <a:prstGeom prst="bentConnector3">
            <a:avLst/>
          </a:prstGeom>
          <a:ln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9793" y="3339723"/>
            <a:ext cx="995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Students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cxnSp>
        <p:nvCxnSpPr>
          <p:cNvPr id="33" name="Elbow Connector 32"/>
          <p:cNvCxnSpPr>
            <a:stCxn id="25" idx="2"/>
          </p:cNvCxnSpPr>
          <p:nvPr/>
        </p:nvCxnSpPr>
        <p:spPr>
          <a:xfrm rot="5400000">
            <a:off x="3441593" y="222880"/>
            <a:ext cx="546879" cy="3027426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62775" y="1740196"/>
            <a:ext cx="0" cy="269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26513" y="1750644"/>
            <a:ext cx="0" cy="269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472386" y="2008599"/>
            <a:ext cx="1621920" cy="3937686"/>
            <a:chOff x="4139514" y="2010033"/>
            <a:chExt cx="1121747" cy="3937686"/>
          </a:xfrm>
        </p:grpSpPr>
        <p:sp>
          <p:nvSpPr>
            <p:cNvPr id="7" name="Flowchart: Process 6"/>
            <p:cNvSpPr/>
            <p:nvPr/>
          </p:nvSpPr>
          <p:spPr>
            <a:xfrm>
              <a:off x="4139514" y="2010033"/>
              <a:ext cx="1103870" cy="3937686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0703" y="5502077"/>
              <a:ext cx="1021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chemeClr val="bg1"/>
                  </a:solidFill>
                  <a:latin typeface="+mn-lt"/>
                </a:rPr>
                <a:t>SANDSTOCK</a:t>
              </a:r>
              <a:endParaRPr lang="en-US" sz="2000" i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57390" y="3194976"/>
              <a:ext cx="110387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200" dirty="0" smtClean="0">
                  <a:latin typeface="+mn-lt"/>
                </a:rPr>
                <a:t>Alberto Crespo Iniesta</a:t>
              </a:r>
            </a:p>
            <a:p>
              <a:r>
                <a:rPr lang="en-US" sz="1200" dirty="0" smtClean="0">
                  <a:latin typeface="+mn-lt"/>
                </a:rPr>
                <a:t>Miguel Diago Martinez</a:t>
              </a:r>
              <a:endParaRPr lang="en-US" sz="1200" dirty="0">
                <a:latin typeface="+mn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99417" y="2008599"/>
            <a:ext cx="1556140" cy="3937686"/>
            <a:chOff x="5626352" y="2010033"/>
            <a:chExt cx="1132300" cy="3937686"/>
          </a:xfrm>
        </p:grpSpPr>
        <p:sp>
          <p:nvSpPr>
            <p:cNvPr id="8" name="Flowchart: Process 7"/>
            <p:cNvSpPr/>
            <p:nvPr/>
          </p:nvSpPr>
          <p:spPr>
            <a:xfrm>
              <a:off x="5634682" y="2010033"/>
              <a:ext cx="1103870" cy="3937686"/>
            </a:xfrm>
            <a:prstGeom prst="flowChartProcess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75871" y="5502077"/>
              <a:ext cx="1021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 smtClean="0">
                  <a:solidFill>
                    <a:schemeClr val="bg1"/>
                  </a:solidFill>
                  <a:latin typeface="+mn-lt"/>
                </a:rPr>
                <a:t>iWaste</a:t>
              </a:r>
              <a:endParaRPr lang="en-US" sz="2000" i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26352" y="3213675"/>
              <a:ext cx="113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n-lt"/>
                </a:rPr>
                <a:t>Ms. </a:t>
              </a:r>
              <a:r>
                <a:rPr lang="en-US" sz="1200" dirty="0" err="1" smtClean="0">
                  <a:latin typeface="+mn-lt"/>
                </a:rPr>
                <a:t>Kholoud</a:t>
              </a:r>
              <a:r>
                <a:rPr lang="en-US" sz="1200" dirty="0" smtClean="0">
                  <a:latin typeface="+mn-lt"/>
                </a:rPr>
                <a:t> Al Naimi</a:t>
              </a:r>
              <a:endParaRPr lang="en-US" sz="1200" dirty="0">
                <a:latin typeface="+mn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10398" y="2008599"/>
            <a:ext cx="1575914" cy="3937686"/>
            <a:chOff x="1149178" y="2010033"/>
            <a:chExt cx="1119598" cy="3937686"/>
          </a:xfrm>
        </p:grpSpPr>
        <p:sp>
          <p:nvSpPr>
            <p:cNvPr id="5" name="Flowchart: Process 4"/>
            <p:cNvSpPr/>
            <p:nvPr/>
          </p:nvSpPr>
          <p:spPr>
            <a:xfrm>
              <a:off x="1149178" y="2010033"/>
              <a:ext cx="1103870" cy="3937686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90367" y="5510223"/>
              <a:ext cx="1021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chemeClr val="bg1"/>
                  </a:solidFill>
                  <a:latin typeface="+mn-lt"/>
                </a:rPr>
                <a:t>NEST</a:t>
              </a:r>
              <a:endParaRPr lang="en-US" sz="2000" i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55962" y="2240865"/>
              <a:ext cx="1112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+mn-lt"/>
                </a:rPr>
                <a:t>Dr. Mathieu Martins</a:t>
              </a:r>
              <a:endParaRPr lang="en-US" sz="1200" dirty="0">
                <a:latin typeface="+mn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63176" y="2008599"/>
            <a:ext cx="1568725" cy="3937686"/>
            <a:chOff x="2644346" y="2010033"/>
            <a:chExt cx="1103870" cy="3937686"/>
          </a:xfrm>
        </p:grpSpPr>
        <p:sp>
          <p:nvSpPr>
            <p:cNvPr id="6" name="Flowchart: Process 5"/>
            <p:cNvSpPr/>
            <p:nvPr/>
          </p:nvSpPr>
          <p:spPr>
            <a:xfrm>
              <a:off x="2644346" y="2010033"/>
              <a:ext cx="1103870" cy="3937686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5535" y="5495043"/>
              <a:ext cx="1021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chemeClr val="bg1"/>
                  </a:solidFill>
                  <a:latin typeface="+mn-lt"/>
                </a:rPr>
                <a:t>CSPonD</a:t>
              </a:r>
              <a:r>
                <a:rPr lang="en-US" sz="2000" i="1" baseline="30000" dirty="0" smtClean="0">
                  <a:solidFill>
                    <a:schemeClr val="bg1"/>
                  </a:solidFill>
                  <a:latin typeface="+mn-lt"/>
                </a:rPr>
                <a:t>2</a:t>
              </a:r>
              <a:endParaRPr lang="en-US" sz="2000" i="1" baseline="300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59924" y="2226799"/>
              <a:ext cx="10861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+mn-lt"/>
                </a:rPr>
                <a:t>Dr. Benjamin Grange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49981" y="3198771"/>
              <a:ext cx="1098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Open </a:t>
              </a:r>
              <a:r>
                <a:rPr lang="en-US" sz="1200" dirty="0" smtClean="0">
                  <a:latin typeface="+mn-lt"/>
                </a:rPr>
                <a:t>Positions:</a:t>
              </a:r>
            </a:p>
            <a:p>
              <a:pPr algn="ctr"/>
              <a:r>
                <a:rPr lang="en-US" sz="1200" dirty="0" smtClean="0">
                  <a:latin typeface="+mn-lt"/>
                </a:rPr>
                <a:t>2 Ph.D. 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93240" y="5550416"/>
            <a:ext cx="922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Projects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6595" y="4729260"/>
            <a:ext cx="103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Research Engineer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2833" y="4164907"/>
            <a:ext cx="1159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Research Associate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98737" y="3202009"/>
            <a:ext cx="1605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Uver Villalobos</a:t>
            </a:r>
            <a:endParaRPr lang="en-US" sz="1200" dirty="0" smtClean="0">
              <a:latin typeface="+mn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60624" y="4283470"/>
            <a:ext cx="1419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Dr. Thomas Delclos</a:t>
            </a:r>
            <a:endParaRPr lang="en-US" sz="12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79674" y="4283470"/>
            <a:ext cx="1419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Dr. Thomas Delclos</a:t>
            </a:r>
            <a:endParaRPr lang="en-US" sz="1200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37741" y="4283470"/>
            <a:ext cx="1419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Dr. Thomas Delclos</a:t>
            </a:r>
            <a:endParaRPr lang="en-US" sz="12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83954" y="4782197"/>
            <a:ext cx="157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Dr. Bruno Cardenas</a:t>
            </a:r>
          </a:p>
          <a:p>
            <a:r>
              <a:rPr lang="en-US" sz="1200" dirty="0" smtClean="0">
                <a:latin typeface="+mj-lt"/>
              </a:rPr>
              <a:t>Victor Gutierrez Perez</a:t>
            </a:r>
            <a:endParaRPr lang="en-US" sz="12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00221" y="4967943"/>
            <a:ext cx="1575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Victor Gutierrez Perez</a:t>
            </a:r>
            <a:endParaRPr lang="en-US" sz="1200" dirty="0">
              <a:latin typeface="+mj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872626" y="2008599"/>
            <a:ext cx="1568725" cy="3937686"/>
            <a:chOff x="2644346" y="2010033"/>
            <a:chExt cx="1103870" cy="393768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1" name="Flowchart: Process 60"/>
            <p:cNvSpPr/>
            <p:nvPr/>
          </p:nvSpPr>
          <p:spPr>
            <a:xfrm>
              <a:off x="2644346" y="2010033"/>
              <a:ext cx="1103870" cy="3937686"/>
            </a:xfrm>
            <a:prstGeom prst="flowChartProcess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85535" y="5495043"/>
              <a:ext cx="102149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chemeClr val="bg1"/>
                  </a:solidFill>
                  <a:latin typeface="+mn-lt"/>
                </a:rPr>
                <a:t>CSD</a:t>
              </a:r>
              <a:endParaRPr lang="en-US" sz="2000" i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49981" y="3198771"/>
              <a:ext cx="109823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+mn-lt"/>
                </a:rPr>
                <a:t>Mahmoud Alzoubi (</a:t>
              </a:r>
              <a:r>
                <a:rPr lang="en-US" sz="1200" dirty="0" err="1" smtClean="0">
                  <a:latin typeface="+mn-lt"/>
                </a:rPr>
                <a:t>Ph.D</a:t>
              </a:r>
              <a:r>
                <a:rPr lang="en-US" sz="1200" dirty="0" smtClean="0">
                  <a:latin typeface="+mn-lt"/>
                </a:rPr>
                <a:t>)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382836" y="5502077"/>
            <a:ext cx="9159105" cy="3800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2835" y="4150057"/>
            <a:ext cx="9159106" cy="11584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2836" y="2994725"/>
            <a:ext cx="9159105" cy="9918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2837" y="2078621"/>
            <a:ext cx="9159104" cy="670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6986775" y="1738762"/>
            <a:ext cx="0" cy="269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74" y="6020153"/>
            <a:ext cx="1444814" cy="441303"/>
          </a:xfrm>
          <a:prstGeom prst="rect">
            <a:avLst/>
          </a:prstGeom>
        </p:spPr>
      </p:pic>
      <p:pic>
        <p:nvPicPr>
          <p:cNvPr id="49" name="Picture 48" descr="promes.bmp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32990" r="34375" b="49704"/>
          <a:stretch/>
        </p:blipFill>
        <p:spPr>
          <a:xfrm>
            <a:off x="1517348" y="6110341"/>
            <a:ext cx="941256" cy="377251"/>
          </a:xfrm>
          <a:prstGeom prst="rect">
            <a:avLst/>
          </a:prstGeom>
          <a:ln>
            <a:noFill/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03" y="6109719"/>
            <a:ext cx="404652" cy="40465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92" y="6078864"/>
            <a:ext cx="1322593" cy="40695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6"/>
          <a:srcRect l="24028" t="19219" r="68144" b="71012"/>
          <a:stretch/>
        </p:blipFill>
        <p:spPr>
          <a:xfrm>
            <a:off x="4618334" y="6023106"/>
            <a:ext cx="704624" cy="49461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151"/>
          <a:stretch/>
        </p:blipFill>
        <p:spPr>
          <a:xfrm>
            <a:off x="5319716" y="6110341"/>
            <a:ext cx="1121627" cy="351217"/>
          </a:xfrm>
          <a:prstGeom prst="rect">
            <a:avLst/>
          </a:prstGeom>
        </p:spPr>
      </p:pic>
      <p:pic>
        <p:nvPicPr>
          <p:cNvPr id="69" name="Picture 68" descr="promes.bmp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32990" r="34375" b="49704"/>
          <a:stretch/>
        </p:blipFill>
        <p:spPr>
          <a:xfrm>
            <a:off x="7998414" y="6081786"/>
            <a:ext cx="941256" cy="377251"/>
          </a:xfrm>
          <a:prstGeom prst="rect">
            <a:avLst/>
          </a:prstGeom>
          <a:ln>
            <a:noFill/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69" y="6081164"/>
            <a:ext cx="404652" cy="40465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7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60490" y="5639810"/>
            <a:ext cx="235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Exchanger</a:t>
            </a:r>
            <a:endParaRPr 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/>
          <a:stretch/>
        </p:blipFill>
        <p:spPr bwMode="auto">
          <a:xfrm>
            <a:off x="2989799" y="1481346"/>
            <a:ext cx="5773964" cy="50367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9497" y="865003"/>
            <a:ext cx="95915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2060"/>
                </a:solidFill>
                <a:latin typeface="+mn-lt"/>
              </a:rPr>
              <a:t>1. Sand Particles Solar Receiver/TES system</a:t>
            </a:r>
          </a:p>
          <a:p>
            <a:pPr>
              <a:spcAft>
                <a:spcPts val="0"/>
              </a:spcAft>
            </a:pPr>
            <a:r>
              <a:rPr lang="en-US" sz="1400" i="1" dirty="0">
                <a:latin typeface="+mn-lt"/>
              </a:rPr>
              <a:t>Alberto Crespo Iniesta (M.Sc.), Miguel Diago Martinez (M.Sc.), Dr. Thomas Delclos, Pr. Tariq </a:t>
            </a:r>
            <a:r>
              <a:rPr lang="en-US" sz="1400" i="1" dirty="0" smtClean="0">
                <a:latin typeface="+mn-lt"/>
              </a:rPr>
              <a:t>Shamim, Dr</a:t>
            </a:r>
            <a:r>
              <a:rPr lang="en-US" sz="1400" i="1" dirty="0">
                <a:latin typeface="+mn-lt"/>
              </a:rPr>
              <a:t>. Quentin </a:t>
            </a:r>
            <a:r>
              <a:rPr lang="en-US" sz="1400" i="1" dirty="0" smtClean="0">
                <a:latin typeface="+mn-lt"/>
              </a:rPr>
              <a:t>Falcoz (PROMES). </a:t>
            </a:r>
            <a:endParaRPr lang="en-US" sz="1400" i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56262" b="2933"/>
          <a:stretch/>
        </p:blipFill>
        <p:spPr>
          <a:xfrm>
            <a:off x="407656" y="1923241"/>
            <a:ext cx="1940182" cy="2844319"/>
          </a:xfrm>
          <a:prstGeom prst="rect">
            <a:avLst/>
          </a:prstGeom>
        </p:spPr>
      </p:pic>
      <p:pic>
        <p:nvPicPr>
          <p:cNvPr id="14" name="Picture 13" descr="Description: Description: Description: Description: Description: Description: InstDual"/>
          <p:cNvPicPr>
            <a:picLocks noChangeAspect="1"/>
          </p:cNvPicPr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41"/>
          <a:stretch/>
        </p:blipFill>
        <p:spPr bwMode="auto">
          <a:xfrm>
            <a:off x="1256914" y="3192859"/>
            <a:ext cx="1097280" cy="30508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-484953" y="5058605"/>
            <a:ext cx="2264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n-lt"/>
              </a:rPr>
              <a:t>In collaboration with</a:t>
            </a:r>
            <a:endParaRPr lang="en-US" sz="1200" dirty="0">
              <a:latin typeface="+mn-lt"/>
            </a:endParaRPr>
          </a:p>
        </p:txBody>
      </p:sp>
      <p:pic>
        <p:nvPicPr>
          <p:cNvPr id="16" name="Picture 15" descr="promes.bmp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32990" r="34375" b="49704"/>
          <a:stretch/>
        </p:blipFill>
        <p:spPr>
          <a:xfrm>
            <a:off x="412779" y="5382475"/>
            <a:ext cx="941256" cy="377251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48" y="5385591"/>
            <a:ext cx="404652" cy="404652"/>
          </a:xfrm>
          <a:prstGeom prst="rect">
            <a:avLst/>
          </a:prstGeom>
        </p:spPr>
      </p:pic>
      <p:sp>
        <p:nvSpPr>
          <p:cNvPr id="19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</a:t>
            </a:r>
            <a:r>
              <a:rPr lang="en-US" sz="2400" b="0" dirty="0" smtClean="0">
                <a:solidFill>
                  <a:schemeClr val="bg1"/>
                </a:solidFill>
              </a:rPr>
              <a:t>Research Group </a:t>
            </a:r>
            <a:r>
              <a:rPr lang="en-US" sz="2400" b="0" dirty="0" smtClean="0">
                <a:solidFill>
                  <a:schemeClr val="bg1"/>
                </a:solidFill>
              </a:rPr>
              <a:t>Activity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98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1531" y="5639810"/>
            <a:ext cx="1053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+mn-lt"/>
              </a:rPr>
              <a:t>Heat Exchanger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28" y="1678421"/>
            <a:ext cx="6526569" cy="46107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576488" y="5267023"/>
            <a:ext cx="65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Hot Tank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64131" y="2270938"/>
            <a:ext cx="65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+mn-lt"/>
              </a:rPr>
              <a:t>Cold Tank</a:t>
            </a:r>
            <a:endParaRPr lang="en-US" sz="1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77977" y="2747890"/>
            <a:ext cx="1602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Beam Down Concentrator</a:t>
            </a:r>
            <a:endParaRPr lang="en-US" sz="14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497" y="865003"/>
            <a:ext cx="95915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2060"/>
                </a:solidFill>
                <a:latin typeface="+mn-lt"/>
              </a:rPr>
              <a:t>1. Sand Particles Solar Receiver/TES system</a:t>
            </a:r>
          </a:p>
          <a:p>
            <a:pPr>
              <a:spcAft>
                <a:spcPts val="0"/>
              </a:spcAft>
            </a:pPr>
            <a:r>
              <a:rPr lang="en-US" sz="1400" i="1" dirty="0">
                <a:latin typeface="+mn-lt"/>
              </a:rPr>
              <a:t>Alberto Crespo Iniesta (M.Sc.), Miguel Diago Martinez (M.Sc.), Dr. Thomas Delclos, Pr. Tariq </a:t>
            </a:r>
            <a:r>
              <a:rPr lang="en-US" sz="1400" i="1" dirty="0" smtClean="0">
                <a:latin typeface="+mn-lt"/>
              </a:rPr>
              <a:t>Shamim, Dr</a:t>
            </a:r>
            <a:r>
              <a:rPr lang="en-US" sz="1400" i="1" dirty="0">
                <a:latin typeface="+mn-lt"/>
              </a:rPr>
              <a:t>. Quentin </a:t>
            </a:r>
            <a:r>
              <a:rPr lang="en-US" sz="1400" i="1" dirty="0" smtClean="0">
                <a:latin typeface="+mn-lt"/>
              </a:rPr>
              <a:t>Falcoz (PROMES). </a:t>
            </a:r>
            <a:endParaRPr lang="en-US" sz="1400" i="1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582" y="1521060"/>
            <a:ext cx="26561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=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         + 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        +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4956" y="1774738"/>
            <a:ext cx="2481943" cy="461665"/>
          </a:xfrm>
          <a:prstGeom prst="rect">
            <a:avLst/>
          </a:prstGeom>
          <a:noFill/>
          <a:ln w="38100">
            <a:solidFill>
              <a:srgbClr val="0076C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single material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9497" y="2713467"/>
            <a:ext cx="2830285" cy="349296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959" y="2936832"/>
            <a:ext cx="2481943" cy="830997"/>
          </a:xfrm>
          <a:prstGeom prst="rect">
            <a:avLst/>
          </a:prstGeom>
          <a:noFill/>
          <a:ln w="38100">
            <a:solidFill>
              <a:srgbClr val="0168A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Direct heat collector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4957" y="4090993"/>
            <a:ext cx="2481943" cy="769441"/>
          </a:xfrm>
          <a:prstGeom prst="rect">
            <a:avLst/>
          </a:prstGeom>
          <a:noFill/>
          <a:ln w="38100">
            <a:solidFill>
              <a:srgbClr val="0168A9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 smtClean="0"/>
          </a:p>
          <a:p>
            <a:pPr algn="ctr"/>
            <a:r>
              <a:rPr lang="en-US" dirty="0" smtClean="0"/>
              <a:t>Heat transfer</a:t>
            </a:r>
          </a:p>
          <a:p>
            <a:pPr algn="ctr"/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344958" y="5214376"/>
            <a:ext cx="2481943" cy="830997"/>
          </a:xfrm>
          <a:prstGeom prst="rect">
            <a:avLst/>
          </a:prstGeom>
          <a:noFill/>
          <a:ln w="38100">
            <a:solidFill>
              <a:srgbClr val="0168A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Storage </a:t>
            </a:r>
          </a:p>
          <a:p>
            <a:pPr algn="ctr"/>
            <a:r>
              <a:rPr lang="en-US" dirty="0" smtClean="0"/>
              <a:t>material</a:t>
            </a:r>
            <a:endParaRPr lang="en-US" dirty="0"/>
          </a:p>
        </p:txBody>
      </p:sp>
      <p:sp>
        <p:nvSpPr>
          <p:cNvPr id="32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</a:t>
            </a:r>
            <a:r>
              <a:rPr lang="en-US" sz="2400" b="0" dirty="0" smtClean="0">
                <a:solidFill>
                  <a:schemeClr val="bg1"/>
                </a:solidFill>
              </a:rPr>
              <a:t>Research Group </a:t>
            </a:r>
            <a:r>
              <a:rPr lang="en-US" sz="2400" b="0" dirty="0" smtClean="0">
                <a:solidFill>
                  <a:schemeClr val="bg1"/>
                </a:solidFill>
              </a:rPr>
              <a:t>Activity</a:t>
            </a:r>
            <a:endParaRPr lang="en-US" sz="2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10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53" y="1823793"/>
            <a:ext cx="3169000" cy="38467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3043" y="801171"/>
            <a:ext cx="6290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+mn-lt"/>
                <a:cs typeface="Arial" panose="020B0604020202020204" pitchFamily="34" charset="0"/>
              </a:rPr>
              <a:t>Dynamic Measurement Under Concentrated Flux</a:t>
            </a:r>
            <a:endParaRPr lang="en-US" dirty="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413611" y="1410749"/>
            <a:ext cx="5841017" cy="4726222"/>
            <a:chOff x="690133" y="1184556"/>
            <a:chExt cx="5841017" cy="4726222"/>
          </a:xfrm>
        </p:grpSpPr>
        <p:sp>
          <p:nvSpPr>
            <p:cNvPr id="24" name="Text Box 2"/>
            <p:cNvSpPr txBox="1">
              <a:spLocks noChangeArrowheads="1"/>
            </p:cNvSpPr>
            <p:nvPr/>
          </p:nvSpPr>
          <p:spPr bwMode="auto">
            <a:xfrm>
              <a:off x="5710861" y="2648848"/>
              <a:ext cx="820289" cy="4216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 smtClean="0">
                  <a:effectLst/>
                  <a:latin typeface="+mn-lt"/>
                  <a:ea typeface="Calibri" panose="020F0502020204030204" pitchFamily="34" charset="0"/>
                  <a:cs typeface="Arial" panose="020B0604020202020204" pitchFamily="34" charset="0"/>
                </a:rPr>
                <a:t>35 </a:t>
              </a:r>
              <a:r>
                <a:rPr lang="en-US" sz="2000" baseline="30000" dirty="0" smtClean="0">
                  <a:effectLst/>
                  <a:latin typeface="+mn-lt"/>
                  <a:ea typeface="Calibri" panose="020F0502020204030204" pitchFamily="34" charset="0"/>
                  <a:cs typeface="Arial" panose="020B0604020202020204" pitchFamily="34" charset="0"/>
                </a:rPr>
                <a:t>o</a:t>
              </a:r>
              <a:endParaRPr lang="en-US" sz="2000" baseline="30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7612" y="2648849"/>
              <a:ext cx="119863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+mn-lt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37612" y="5449113"/>
              <a:ext cx="2020106" cy="289951"/>
              <a:chOff x="577175" y="5549001"/>
              <a:chExt cx="2020106" cy="289951"/>
            </a:xfrm>
            <a:solidFill>
              <a:schemeClr val="bg1"/>
            </a:solidFill>
          </p:grpSpPr>
          <p:sp>
            <p:nvSpPr>
              <p:cNvPr id="11" name="Flowchart: Connector 10"/>
              <p:cNvSpPr/>
              <p:nvPr/>
            </p:nvSpPr>
            <p:spPr>
              <a:xfrm>
                <a:off x="577175" y="5630344"/>
                <a:ext cx="119765" cy="127263"/>
              </a:xfrm>
              <a:prstGeom prst="flowChartConnector">
                <a:avLst/>
              </a:prstGeom>
              <a:solidFill>
                <a:srgbClr val="FF1313"/>
              </a:solidFill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2" name="Text Box 2"/>
              <p:cNvSpPr txBox="1">
                <a:spLocks noChangeArrowheads="1"/>
              </p:cNvSpPr>
              <p:nvPr/>
            </p:nvSpPr>
            <p:spPr bwMode="auto">
              <a:xfrm>
                <a:off x="709357" y="5549001"/>
                <a:ext cx="1887924" cy="28995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Position of thermocouples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90133" y="5449113"/>
              <a:ext cx="187495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+mn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797494" y="4989024"/>
              <a:ext cx="2209567" cy="750975"/>
              <a:chOff x="577175" y="5074685"/>
              <a:chExt cx="1947807" cy="750975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77175" y="5207011"/>
                <a:ext cx="119765" cy="127263"/>
              </a:xfrm>
              <a:prstGeom prst="flowChartConnector">
                <a:avLst/>
              </a:prstGeom>
              <a:solidFill>
                <a:srgbClr val="FF0000"/>
              </a:solidFill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637058" y="5074685"/>
                <a:ext cx="1887924" cy="750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 smtClean="0">
                    <a:effectLst/>
                    <a:latin typeface="+mn-lt"/>
                    <a:ea typeface="Calibri" panose="020F0502020204030204" pitchFamily="34" charset="0"/>
                    <a:cs typeface="Arial" panose="020B0604020202020204" pitchFamily="34" charset="0"/>
                  </a:rPr>
                  <a:t>Position of thermocouples</a:t>
                </a:r>
                <a:endParaRPr lang="en-US" sz="2000" dirty="0">
                  <a:effectLst/>
                  <a:latin typeface="+mn-lt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4487050" y="4997014"/>
              <a:ext cx="1504518" cy="4216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 smtClean="0">
                  <a:effectLst/>
                  <a:latin typeface="+mn-lt"/>
                  <a:ea typeface="Calibri" panose="020F0502020204030204" pitchFamily="34" charset="0"/>
                  <a:cs typeface="Arial" panose="020B0604020202020204" pitchFamily="34" charset="0"/>
                </a:rPr>
                <a:t>Hot tank</a:t>
              </a:r>
              <a:endParaRPr lang="en-US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690134" y="3401563"/>
              <a:ext cx="1356380" cy="4216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 smtClean="0">
                  <a:effectLst/>
                  <a:latin typeface="+mn-lt"/>
                  <a:ea typeface="Calibri" panose="020F0502020204030204" pitchFamily="34" charset="0"/>
                  <a:cs typeface="Arial" panose="020B0604020202020204" pitchFamily="34" charset="0"/>
                </a:rPr>
                <a:t>Insulation</a:t>
              </a:r>
              <a:endParaRPr lang="en-US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>
              <a:off x="1110384" y="2059615"/>
              <a:ext cx="1683370" cy="7509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 smtClean="0">
                  <a:effectLst/>
                  <a:latin typeface="+mn-lt"/>
                  <a:ea typeface="Calibri" panose="020F0502020204030204" pitchFamily="34" charset="0"/>
                  <a:cs typeface="Arial" panose="020B0604020202020204" pitchFamily="34" charset="0"/>
                </a:rPr>
                <a:t>Solar conical receiver</a:t>
              </a:r>
            </a:p>
          </p:txBody>
        </p:sp>
        <p:sp>
          <p:nvSpPr>
            <p:cNvPr id="23" name="Text Box 2"/>
            <p:cNvSpPr txBox="1">
              <a:spLocks noChangeArrowheads="1"/>
            </p:cNvSpPr>
            <p:nvPr/>
          </p:nvSpPr>
          <p:spPr bwMode="auto">
            <a:xfrm>
              <a:off x="2322044" y="1184556"/>
              <a:ext cx="2506879" cy="4001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 smtClean="0">
                  <a:effectLst/>
                  <a:latin typeface="+mn-lt"/>
                  <a:ea typeface="Calibri" panose="020F0502020204030204" pitchFamily="34" charset="0"/>
                  <a:cs typeface="Arial" panose="020B0604020202020204" pitchFamily="34" charset="0"/>
                </a:rPr>
                <a:t>Conical distributor</a:t>
              </a:r>
              <a:endParaRPr lang="en-US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 Box 2"/>
            <p:cNvSpPr txBox="1">
              <a:spLocks noChangeArrowheads="1"/>
            </p:cNvSpPr>
            <p:nvPr/>
          </p:nvSpPr>
          <p:spPr bwMode="auto">
            <a:xfrm>
              <a:off x="774171" y="2742280"/>
              <a:ext cx="1272341" cy="2899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2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422597" y="1229708"/>
              <a:ext cx="4720769" cy="4408016"/>
              <a:chOff x="3860800" y="2189480"/>
              <a:chExt cx="2383796" cy="2393315"/>
            </a:xfrm>
          </p:grpSpPr>
          <p:sp>
            <p:nvSpPr>
              <p:cNvPr id="60" name="Isosceles Triangle 59"/>
              <p:cNvSpPr/>
              <p:nvPr/>
            </p:nvSpPr>
            <p:spPr>
              <a:xfrm rot="10800000">
                <a:off x="4720590" y="3315157"/>
                <a:ext cx="482600" cy="133350"/>
              </a:xfrm>
              <a:prstGeom prst="triangle">
                <a:avLst/>
              </a:prstGeom>
              <a:pattFill prst="sphere">
                <a:fgClr>
                  <a:srgbClr val="F79646">
                    <a:lumMod val="75000"/>
                  </a:srgbClr>
                </a:fgClr>
                <a:bgClr>
                  <a:sysClr val="window" lastClr="FFFFFF"/>
                </a:bgClr>
              </a:patt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cxnSp>
            <p:nvCxnSpPr>
              <p:cNvPr id="61" name="Curved Connector 60"/>
              <p:cNvCxnSpPr/>
              <p:nvPr/>
            </p:nvCxnSpPr>
            <p:spPr>
              <a:xfrm rot="16200000" flipH="1">
                <a:off x="4829910" y="2938702"/>
                <a:ext cx="623237" cy="54942"/>
              </a:xfrm>
              <a:prstGeom prst="curvedConnector3">
                <a:avLst>
                  <a:gd name="adj1" fmla="val 94003"/>
                </a:avLst>
              </a:prstGeom>
              <a:noFill/>
              <a:ln w="9525" cap="flat" cmpd="sng" algn="ctr">
                <a:solidFill>
                  <a:srgbClr val="F79646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62" name="Rectangle 61"/>
              <p:cNvSpPr/>
              <p:nvPr/>
            </p:nvSpPr>
            <p:spPr>
              <a:xfrm>
                <a:off x="4584700" y="3486150"/>
                <a:ext cx="777240" cy="1096645"/>
              </a:xfrm>
              <a:prstGeom prst="rect">
                <a:avLst/>
              </a:prstGeom>
              <a:pattFill prst="sphere">
                <a:fgClr>
                  <a:srgbClr val="F79646">
                    <a:lumMod val="75000"/>
                  </a:srgbClr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585017" y="3477260"/>
                <a:ext cx="776605" cy="46609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sp>
            <p:nvSpPr>
              <p:cNvPr id="65" name="Isosceles Triangle 64"/>
              <p:cNvSpPr/>
              <p:nvPr/>
            </p:nvSpPr>
            <p:spPr>
              <a:xfrm>
                <a:off x="4777508" y="2406905"/>
                <a:ext cx="330200" cy="203200"/>
              </a:xfrm>
              <a:prstGeom prst="triangl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sp>
            <p:nvSpPr>
              <p:cNvPr id="66" name="Flowchart: Connector 65"/>
              <p:cNvSpPr/>
              <p:nvPr/>
            </p:nvSpPr>
            <p:spPr>
              <a:xfrm>
                <a:off x="4798463" y="2609470"/>
                <a:ext cx="45085" cy="45085"/>
              </a:xfrm>
              <a:prstGeom prst="flowChartConnector">
                <a:avLst/>
              </a:prstGeom>
              <a:solidFill>
                <a:srgbClr val="FF0000"/>
              </a:solidFill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 flipV="1">
                <a:off x="5685070" y="2800379"/>
                <a:ext cx="344890" cy="211965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5692146" y="3429000"/>
                <a:ext cx="552450" cy="1905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</p:cxnSp>
          <p:sp>
            <p:nvSpPr>
              <p:cNvPr id="70" name="Arc 69"/>
              <p:cNvSpPr/>
              <p:nvPr/>
            </p:nvSpPr>
            <p:spPr>
              <a:xfrm>
                <a:off x="5632450" y="2899410"/>
                <a:ext cx="434975" cy="621665"/>
              </a:xfrm>
              <a:prstGeom prst="arc">
                <a:avLst>
                  <a:gd name="adj1" fmla="val 16665346"/>
                  <a:gd name="adj2" fmla="val 3131934"/>
                </a:avLst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cxnSp>
            <p:nvCxnSpPr>
              <p:cNvPr id="74" name="Curved Connector 73"/>
              <p:cNvCxnSpPr/>
              <p:nvPr/>
            </p:nvCxnSpPr>
            <p:spPr>
              <a:xfrm rot="5400000">
                <a:off x="4431000" y="2956055"/>
                <a:ext cx="626459" cy="36212"/>
              </a:xfrm>
              <a:prstGeom prst="curvedConnector3">
                <a:avLst>
                  <a:gd name="adj1" fmla="val 93776"/>
                </a:avLst>
              </a:prstGeom>
              <a:noFill/>
              <a:ln w="9525" cap="flat" cmpd="sng" algn="ctr">
                <a:solidFill>
                  <a:srgbClr val="F79646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3860800" y="2189480"/>
                <a:ext cx="1509395" cy="98806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C0504D"/>
                </a:solidFill>
                <a:prstDash val="dash"/>
                <a:tailEnd type="triangle"/>
              </a:ln>
              <a:effectLst/>
            </p:spPr>
          </p:cxnSp>
          <p:sp>
            <p:nvSpPr>
              <p:cNvPr id="77" name="Flowchart: Connector 76"/>
              <p:cNvSpPr/>
              <p:nvPr/>
            </p:nvSpPr>
            <p:spPr>
              <a:xfrm>
                <a:off x="4926965" y="3601720"/>
                <a:ext cx="45085" cy="45085"/>
              </a:xfrm>
              <a:prstGeom prst="flowChartConnector">
                <a:avLst/>
              </a:prstGeom>
              <a:solidFill>
                <a:srgbClr val="FF0000"/>
              </a:solidFill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sp>
            <p:nvSpPr>
              <p:cNvPr id="78" name="Flowchart: Connector 77"/>
              <p:cNvSpPr/>
              <p:nvPr/>
            </p:nvSpPr>
            <p:spPr>
              <a:xfrm>
                <a:off x="5038738" y="3332297"/>
                <a:ext cx="54610" cy="45085"/>
              </a:xfrm>
              <a:prstGeom prst="flowChartConnector">
                <a:avLst/>
              </a:prstGeom>
              <a:solidFill>
                <a:srgbClr val="FF0000"/>
              </a:solidFill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4182110" y="3443605"/>
                <a:ext cx="1497330" cy="45085"/>
              </a:xfrm>
              <a:prstGeom prst="roundRect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12700" cap="flat" cmpd="sng" algn="ctr">
                <a:solidFill>
                  <a:srgbClr val="FFC000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927600" y="3432175"/>
                <a:ext cx="45085" cy="9969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83" name="Elbow Connector 82"/>
              <p:cNvCxnSpPr/>
              <p:nvPr/>
            </p:nvCxnSpPr>
            <p:spPr>
              <a:xfrm>
                <a:off x="4095750" y="3486785"/>
                <a:ext cx="852170" cy="45085"/>
              </a:xfrm>
              <a:prstGeom prst="bentConnector3">
                <a:avLst>
                  <a:gd name="adj1" fmla="val 88760"/>
                </a:avLst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4" name="Elbow Connector 83"/>
              <p:cNvCxnSpPr/>
              <p:nvPr/>
            </p:nvCxnSpPr>
            <p:spPr>
              <a:xfrm rot="10800000" flipV="1">
                <a:off x="4963295" y="3496776"/>
                <a:ext cx="925195" cy="123330"/>
              </a:xfrm>
              <a:prstGeom prst="bentConnector3">
                <a:avLst>
                  <a:gd name="adj1" fmla="val 91827"/>
                </a:avLst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85" name="Right Triangle 84"/>
              <p:cNvSpPr/>
              <p:nvPr/>
            </p:nvSpPr>
            <p:spPr>
              <a:xfrm rot="16200000">
                <a:off x="5124453" y="2872244"/>
                <a:ext cx="415925" cy="707390"/>
              </a:xfrm>
              <a:prstGeom prst="rtTriangl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sp>
            <p:nvSpPr>
              <p:cNvPr id="86" name="Right Triangle 85"/>
              <p:cNvSpPr/>
              <p:nvPr/>
            </p:nvSpPr>
            <p:spPr>
              <a:xfrm>
                <a:off x="4173985" y="2995883"/>
                <a:ext cx="741680" cy="441960"/>
              </a:xfrm>
              <a:prstGeom prst="rtTriangl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flipV="1">
                <a:off x="5087786" y="2862469"/>
                <a:ext cx="843799" cy="497723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4961121" y="2356105"/>
                <a:ext cx="111254" cy="13487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79646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9" name="Straight Arrow Connector 88"/>
              <p:cNvCxnSpPr/>
              <p:nvPr/>
            </p:nvCxnSpPr>
            <p:spPr>
              <a:xfrm flipH="1">
                <a:off x="4825769" y="2360550"/>
                <a:ext cx="91440" cy="13906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79646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90" name="Straight Arrow Connector 89"/>
              <p:cNvCxnSpPr/>
              <p:nvPr/>
            </p:nvCxnSpPr>
            <p:spPr>
              <a:xfrm flipH="1">
                <a:off x="4509135" y="2198370"/>
                <a:ext cx="1571625" cy="970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C0504D"/>
                </a:solidFill>
                <a:prstDash val="dash"/>
                <a:tailEnd type="triangle"/>
              </a:ln>
              <a:effectLst/>
            </p:spPr>
          </p:cxnSp>
          <p:sp>
            <p:nvSpPr>
              <p:cNvPr id="76" name="Flowchart: Connector 75"/>
              <p:cNvSpPr/>
              <p:nvPr/>
            </p:nvSpPr>
            <p:spPr>
              <a:xfrm>
                <a:off x="4944110" y="3523615"/>
                <a:ext cx="45085" cy="45085"/>
              </a:xfrm>
              <a:prstGeom prst="flowChartConnector">
                <a:avLst/>
              </a:prstGeom>
              <a:solidFill>
                <a:srgbClr val="FF0000"/>
              </a:solidFill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flipH="1">
              <a:off x="3583156" y="3514415"/>
              <a:ext cx="0" cy="846617"/>
            </a:xfrm>
            <a:prstGeom prst="straightConnector1">
              <a:avLst/>
            </a:prstGeom>
            <a:noFill/>
            <a:ln w="9525" cap="flat" cmpd="sng" algn="ctr">
              <a:solidFill>
                <a:srgbClr val="F79646">
                  <a:lumMod val="7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2594488" y="2713877"/>
            <a:ext cx="1504518" cy="7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smtClean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Moving sand bed</a:t>
            </a:r>
            <a:endParaRPr lang="en-US" sz="20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6553541" y="2781773"/>
            <a:ext cx="1467977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2000" dirty="0" smtClean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Conical distributor</a:t>
            </a:r>
            <a:endParaRPr lang="en-US" sz="20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7782847" y="4854277"/>
            <a:ext cx="1683370" cy="750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smtClean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Solar conical receiver</a:t>
            </a:r>
          </a:p>
        </p:txBody>
      </p:sp>
      <p:sp>
        <p:nvSpPr>
          <p:cNvPr id="51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</a:t>
            </a:r>
            <a:r>
              <a:rPr lang="en-US" sz="2400" b="0" dirty="0" smtClean="0">
                <a:solidFill>
                  <a:schemeClr val="bg1"/>
                </a:solidFill>
              </a:rPr>
              <a:t>Research Group </a:t>
            </a:r>
            <a:r>
              <a:rPr lang="en-US" sz="2400" b="0" dirty="0" smtClean="0">
                <a:solidFill>
                  <a:schemeClr val="bg1"/>
                </a:solidFill>
              </a:rPr>
              <a:t>Activity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194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47" y="3107455"/>
            <a:ext cx="1737007" cy="5305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9329" y="865192"/>
            <a:ext cx="96593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2060"/>
                </a:solidFill>
                <a:latin typeface="+mn-lt"/>
              </a:rPr>
              <a:t>2. High-Temperature Concrete Storage</a:t>
            </a:r>
          </a:p>
          <a:p>
            <a:pPr>
              <a:spcAft>
                <a:spcPts val="0"/>
              </a:spcAft>
            </a:pPr>
            <a:r>
              <a:rPr lang="en-US" sz="1400" i="1" dirty="0">
                <a:latin typeface="+mn-lt"/>
              </a:rPr>
              <a:t> </a:t>
            </a:r>
            <a:r>
              <a:rPr lang="en-US" sz="1400" i="1" dirty="0" smtClean="0">
                <a:latin typeface="+mn-lt"/>
              </a:rPr>
              <a:t>       Dr. Mathieu Martins, </a:t>
            </a:r>
            <a:r>
              <a:rPr lang="en-US" sz="1400" i="1" dirty="0" smtClean="0">
                <a:latin typeface="+mn-lt"/>
              </a:rPr>
              <a:t>Uver Villalobos, Dr</a:t>
            </a:r>
            <a:r>
              <a:rPr lang="en-US" sz="1400" i="1" dirty="0" smtClean="0">
                <a:latin typeface="+mn-lt"/>
              </a:rPr>
              <a:t>. Peter Armstrong, Dr. </a:t>
            </a:r>
            <a:r>
              <a:rPr lang="en-US" sz="1400" i="1" dirty="0" err="1" smtClean="0">
                <a:latin typeface="+mn-lt"/>
              </a:rPr>
              <a:t>Paal</a:t>
            </a:r>
            <a:r>
              <a:rPr lang="en-US" sz="1400" i="1" dirty="0" smtClean="0">
                <a:latin typeface="+mn-lt"/>
              </a:rPr>
              <a:t> Bergan (NEST), Dr. Christopher Greiner (NEST). </a:t>
            </a:r>
            <a:endParaRPr lang="en-US" sz="14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2261" y="3699255"/>
            <a:ext cx="3539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latin typeface="+mn-lt"/>
              </a:rPr>
              <a:t>BDOE current solar receiver</a:t>
            </a:r>
          </a:p>
          <a:p>
            <a:r>
              <a:rPr lang="en-US" sz="1800" i="1" dirty="0" smtClean="0">
                <a:latin typeface="+mn-lt"/>
              </a:rPr>
              <a:t>HTF: Synthetic Oil (</a:t>
            </a:r>
            <a:r>
              <a:rPr lang="en-US" sz="1800" i="1" dirty="0" err="1" smtClean="0">
                <a:latin typeface="+mn-lt"/>
              </a:rPr>
              <a:t>T</a:t>
            </a:r>
            <a:r>
              <a:rPr lang="en-US" sz="1800" i="1" baseline="-25000" dirty="0" err="1" smtClean="0">
                <a:latin typeface="+mn-lt"/>
              </a:rPr>
              <a:t>max</a:t>
            </a:r>
            <a:r>
              <a:rPr lang="en-US" sz="1800" i="1" dirty="0" smtClean="0">
                <a:latin typeface="+mn-lt"/>
              </a:rPr>
              <a:t> = 393 C)</a:t>
            </a:r>
          </a:p>
          <a:p>
            <a:r>
              <a:rPr lang="en-US" sz="1800" i="1" dirty="0" smtClean="0">
                <a:latin typeface="+mn-lt"/>
              </a:rPr>
              <a:t>Oil loop + Air-cooling system</a:t>
            </a:r>
            <a:endParaRPr lang="en-US" sz="1800" i="1" dirty="0">
              <a:latin typeface="+mn-lt"/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86" t="23112" r="4381" b="22539"/>
          <a:stretch/>
        </p:blipFill>
        <p:spPr bwMode="auto">
          <a:xfrm>
            <a:off x="615636" y="1770806"/>
            <a:ext cx="3067692" cy="191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11888" r="17022"/>
          <a:stretch/>
        </p:blipFill>
        <p:spPr>
          <a:xfrm rot="5400000">
            <a:off x="8227629" y="1613046"/>
            <a:ext cx="1286518" cy="1173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15258" y="2924750"/>
            <a:ext cx="2264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n-lt"/>
              </a:rPr>
              <a:t>In collaboration with</a:t>
            </a:r>
            <a:endParaRPr lang="en-US" sz="12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86" y="3897306"/>
            <a:ext cx="3689770" cy="2098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5635" y="4812941"/>
            <a:ext cx="464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76C2"/>
                </a:solidFill>
                <a:latin typeface="+mn-lt"/>
              </a:rPr>
              <a:t>Objective</a:t>
            </a:r>
            <a:r>
              <a:rPr lang="en-US" dirty="0" smtClean="0">
                <a:solidFill>
                  <a:srgbClr val="0076C2"/>
                </a:solidFill>
                <a:latin typeface="+mn-lt"/>
              </a:rPr>
              <a:t>:</a:t>
            </a:r>
          </a:p>
          <a:p>
            <a:r>
              <a:rPr lang="en-US" dirty="0" smtClean="0">
                <a:solidFill>
                  <a:srgbClr val="0076C2"/>
                </a:solidFill>
                <a:latin typeface="+mn-lt"/>
              </a:rPr>
              <a:t>Test a 500 </a:t>
            </a:r>
            <a:r>
              <a:rPr lang="en-US" dirty="0" err="1" smtClean="0">
                <a:solidFill>
                  <a:srgbClr val="0076C2"/>
                </a:solidFill>
                <a:latin typeface="+mn-lt"/>
              </a:rPr>
              <a:t>kW</a:t>
            </a:r>
            <a:r>
              <a:rPr lang="en-US" baseline="-25000" dirty="0" err="1" smtClean="0">
                <a:solidFill>
                  <a:srgbClr val="0076C2"/>
                </a:solidFill>
                <a:latin typeface="+mn-lt"/>
              </a:rPr>
              <a:t>th</a:t>
            </a:r>
            <a:r>
              <a:rPr lang="en-US" dirty="0" err="1" smtClean="0">
                <a:solidFill>
                  <a:srgbClr val="0076C2"/>
                </a:solidFill>
                <a:latin typeface="+mn-lt"/>
              </a:rPr>
              <a:t>h</a:t>
            </a:r>
            <a:r>
              <a:rPr lang="en-US" dirty="0" smtClean="0">
                <a:solidFill>
                  <a:srgbClr val="0076C2"/>
                </a:solidFill>
                <a:latin typeface="+mn-lt"/>
              </a:rPr>
              <a:t> prototype in real conditions of solar radiation</a:t>
            </a:r>
            <a:endParaRPr lang="en-US" dirty="0">
              <a:solidFill>
                <a:srgbClr val="0076C2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35078" y="1770806"/>
            <a:ext cx="2741907" cy="1938992"/>
          </a:xfrm>
          <a:prstGeom prst="rect">
            <a:avLst/>
          </a:prstGeom>
          <a:solidFill>
            <a:srgbClr val="0076C2"/>
          </a:solidFill>
        </p:spPr>
        <p:txBody>
          <a:bodyPr wrap="square">
            <a:spAutoFit/>
          </a:bodyPr>
          <a:lstStyle/>
          <a:p>
            <a:r>
              <a:rPr lang="nb-NO" sz="2000" b="1" dirty="0">
                <a:solidFill>
                  <a:schemeClr val="bg1"/>
                </a:solidFill>
                <a:latin typeface="+mn-lt"/>
              </a:rPr>
              <a:t>Main features of NEST: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b-NO" sz="2000" b="1" dirty="0">
                <a:solidFill>
                  <a:schemeClr val="bg1"/>
                </a:solidFill>
                <a:latin typeface="+mn-lt"/>
              </a:rPr>
              <a:t>Scalable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b-NO" sz="2000" b="1" dirty="0">
                <a:solidFill>
                  <a:schemeClr val="bg1"/>
                </a:solidFill>
                <a:latin typeface="+mn-lt"/>
              </a:rPr>
              <a:t>Versatile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b-NO" sz="2000" b="1" dirty="0">
                <a:solidFill>
                  <a:schemeClr val="bg1"/>
                </a:solidFill>
                <a:latin typeface="+mn-lt"/>
              </a:rPr>
              <a:t>Low cost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b-NO" sz="2000" b="1" dirty="0">
                <a:solidFill>
                  <a:schemeClr val="bg1"/>
                </a:solidFill>
                <a:latin typeface="+mn-lt"/>
              </a:rPr>
              <a:t>Efficient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b-NO" sz="2000" b="1" dirty="0">
                <a:solidFill>
                  <a:schemeClr val="bg1"/>
                </a:solidFill>
                <a:latin typeface="+mn-lt"/>
              </a:rPr>
              <a:t>Durable and safe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Bilde 13" descr="C:\Users\Nest AS\Dropbox\NEST Business\PROJECTS\DNV Lab\Pictures - cutting of colums\Utube_bottom4_20131002 (2)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5" t="31306" r="20484" b="31204"/>
          <a:stretch/>
        </p:blipFill>
        <p:spPr bwMode="auto">
          <a:xfrm>
            <a:off x="3933722" y="3889669"/>
            <a:ext cx="1709433" cy="9232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</a:t>
            </a:r>
            <a:r>
              <a:rPr lang="en-US" sz="2400" b="0" dirty="0" smtClean="0">
                <a:solidFill>
                  <a:schemeClr val="bg1"/>
                </a:solidFill>
              </a:rPr>
              <a:t>Research Group </a:t>
            </a:r>
            <a:r>
              <a:rPr lang="en-US" sz="2400" b="0" dirty="0" smtClean="0">
                <a:solidFill>
                  <a:schemeClr val="bg1"/>
                </a:solidFill>
              </a:rPr>
              <a:t>Activity</a:t>
            </a:r>
            <a:endParaRPr lang="en-US" sz="2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836" y="882131"/>
            <a:ext cx="777080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2060"/>
                </a:solidFill>
                <a:latin typeface="+mn-lt"/>
              </a:rPr>
              <a:t>3. Industrial Waste Recycled as TES Materials</a:t>
            </a:r>
            <a:endParaRPr lang="en-US" dirty="0">
              <a:solidFill>
                <a:srgbClr val="002060"/>
              </a:solidFill>
              <a:latin typeface="+mn-lt"/>
            </a:endParaRPr>
          </a:p>
          <a:p>
            <a:pPr>
              <a:spcAft>
                <a:spcPts val="0"/>
              </a:spcAft>
            </a:pPr>
            <a:endParaRPr lang="en-US" sz="1400" dirty="0" smtClean="0">
              <a:latin typeface="+mn-lt"/>
            </a:endParaRPr>
          </a:p>
          <a:p>
            <a:pPr>
              <a:spcAft>
                <a:spcPts val="600"/>
              </a:spcAft>
            </a:pPr>
            <a:endParaRPr lang="en-US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028" t="19219" r="68144" b="71012"/>
          <a:stretch/>
        </p:blipFill>
        <p:spPr>
          <a:xfrm>
            <a:off x="7510338" y="1524407"/>
            <a:ext cx="1431800" cy="1005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151"/>
          <a:stretch/>
        </p:blipFill>
        <p:spPr>
          <a:xfrm>
            <a:off x="7691573" y="2652089"/>
            <a:ext cx="1824161" cy="5712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4139" y="1316687"/>
            <a:ext cx="2264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n-lt"/>
              </a:rPr>
              <a:t>In collaboration with</a:t>
            </a:r>
            <a:endParaRPr lang="en-US" sz="12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836" y="1275488"/>
            <a:ext cx="700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+mn-lt"/>
              </a:rPr>
              <a:t>Ms. </a:t>
            </a:r>
            <a:r>
              <a:rPr lang="en-US" sz="1400" i="1" dirty="0" err="1" smtClean="0">
                <a:latin typeface="+mn-lt"/>
              </a:rPr>
              <a:t>Kholoud</a:t>
            </a:r>
            <a:r>
              <a:rPr lang="en-US" sz="1400" i="1" dirty="0" smtClean="0">
                <a:latin typeface="+mn-lt"/>
              </a:rPr>
              <a:t> Al Naimi (M.Sc.), Dr</a:t>
            </a:r>
            <a:r>
              <a:rPr lang="en-US" sz="1400" i="1" dirty="0">
                <a:latin typeface="+mn-lt"/>
              </a:rPr>
              <a:t>. Thomas Delclos</a:t>
            </a:r>
            <a:r>
              <a:rPr lang="en-US" sz="1400" i="1" dirty="0" smtClean="0">
                <a:latin typeface="+mn-lt"/>
              </a:rPr>
              <a:t>.</a:t>
            </a:r>
            <a:endParaRPr lang="en-US" sz="1400" i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14" name="Picture 2" descr="C:\Users\ncalvet\Desktop\Concours Photos\The Power of Waste for Stor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2" y="1710211"/>
            <a:ext cx="2979475" cy="298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170128" y="1773384"/>
            <a:ext cx="64530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2286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1F497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 </a:t>
            </a: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Furnace </a:t>
            </a: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slag (EAF &amp; LF)</a:t>
            </a:r>
          </a:p>
          <a:p>
            <a:pPr marL="457200" marR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  Aluminum </a:t>
            </a: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Dross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800" dirty="0" smtClean="0">
                <a:solidFill>
                  <a:srgbClr val="1F497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 </a:t>
            </a: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 skimming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G_6528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0" t="26534" r="8253" b="23183"/>
          <a:stretch>
            <a:fillRect/>
          </a:stretch>
        </p:blipFill>
        <p:spPr bwMode="auto">
          <a:xfrm>
            <a:off x="3618252" y="3498391"/>
            <a:ext cx="2231305" cy="190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3042" y="4860936"/>
            <a:ext cx="2979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+mj-lt"/>
              </a:rPr>
              <a:t>365,000 tons of slags produced per year in the UAE</a:t>
            </a:r>
            <a:endParaRPr lang="en-US" sz="1600" i="1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57" y="3638148"/>
            <a:ext cx="4027980" cy="28290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18252" y="5445711"/>
            <a:ext cx="2237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+mn-lt"/>
              </a:rPr>
              <a:t>Aluminum Dross</a:t>
            </a:r>
            <a:endParaRPr lang="en-US" sz="1600" i="1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4139" y="3578770"/>
            <a:ext cx="2237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+mn-lt"/>
              </a:rPr>
              <a:t>Thermal Stability</a:t>
            </a:r>
            <a:endParaRPr lang="en-US" sz="1600" i="1" dirty="0">
              <a:latin typeface="+mn-lt"/>
            </a:endParaRPr>
          </a:p>
        </p:txBody>
      </p:sp>
      <p:sp>
        <p:nvSpPr>
          <p:cNvPr id="18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</a:t>
            </a:r>
            <a:r>
              <a:rPr lang="en-US" sz="2400" b="0" dirty="0" smtClean="0">
                <a:solidFill>
                  <a:schemeClr val="bg1"/>
                </a:solidFill>
              </a:rPr>
              <a:t>Research Group </a:t>
            </a:r>
            <a:r>
              <a:rPr lang="en-US" sz="2400" b="0" dirty="0" smtClean="0">
                <a:solidFill>
                  <a:schemeClr val="bg1"/>
                </a:solidFill>
              </a:rPr>
              <a:t>Activity</a:t>
            </a:r>
            <a:endParaRPr lang="en-US" sz="2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80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220081"/>
            <a:ext cx="5486400" cy="28405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8277" y="1825785"/>
            <a:ext cx="2516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70C0"/>
                </a:solidFill>
                <a:latin typeface="+mn-lt"/>
              </a:rPr>
              <a:t>Solar Receiver</a:t>
            </a:r>
          </a:p>
          <a:p>
            <a:pPr algn="ctr"/>
            <a:r>
              <a:rPr lang="en-US" i="1" dirty="0" smtClean="0">
                <a:solidFill>
                  <a:srgbClr val="0070C0"/>
                </a:solidFill>
                <a:latin typeface="+mn-lt"/>
              </a:rPr>
              <a:t>On the ground</a:t>
            </a:r>
            <a:endParaRPr lang="en-US" i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0" name="Picture 29" descr="Description: Description: Description: Description: Description: Description: InstDual"/>
          <p:cNvPicPr>
            <a:picLocks noChangeAspect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5362" b="-5257"/>
          <a:stretch/>
        </p:blipFill>
        <p:spPr bwMode="auto">
          <a:xfrm>
            <a:off x="6203066" y="1470700"/>
            <a:ext cx="1912200" cy="3211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443159" y="4214822"/>
            <a:ext cx="3711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76C2"/>
                </a:solidFill>
                <a:latin typeface="+mn-lt"/>
              </a:rPr>
              <a:t>Objective</a:t>
            </a:r>
            <a:r>
              <a:rPr lang="en-US" dirty="0" smtClean="0">
                <a:solidFill>
                  <a:srgbClr val="0076C2"/>
                </a:solidFill>
                <a:latin typeface="+mn-lt"/>
              </a:rPr>
              <a:t>:</a:t>
            </a:r>
          </a:p>
          <a:p>
            <a:r>
              <a:rPr lang="en-US" dirty="0" smtClean="0">
                <a:solidFill>
                  <a:srgbClr val="0076C2"/>
                </a:solidFill>
                <a:latin typeface="+mn-lt"/>
              </a:rPr>
              <a:t>Develop new Combined Solar </a:t>
            </a:r>
            <a:r>
              <a:rPr lang="en-US" dirty="0">
                <a:solidFill>
                  <a:srgbClr val="0076C2"/>
                </a:solidFill>
                <a:latin typeface="+mn-lt"/>
              </a:rPr>
              <a:t>Receiver/TES </a:t>
            </a:r>
            <a:r>
              <a:rPr lang="en-US" dirty="0" smtClean="0">
                <a:solidFill>
                  <a:srgbClr val="0076C2"/>
                </a:solidFill>
                <a:latin typeface="+mn-lt"/>
              </a:rPr>
              <a:t>systems</a:t>
            </a:r>
          </a:p>
          <a:p>
            <a:r>
              <a:rPr lang="en-US" dirty="0" smtClean="0">
                <a:solidFill>
                  <a:srgbClr val="0076C2"/>
                </a:solidFill>
                <a:latin typeface="+mn-lt"/>
              </a:rPr>
              <a:t>Higher temperature</a:t>
            </a:r>
          </a:p>
          <a:p>
            <a:r>
              <a:rPr lang="en-US" dirty="0" smtClean="0">
                <a:solidFill>
                  <a:srgbClr val="0076C2"/>
                </a:solidFill>
                <a:latin typeface="+mn-lt"/>
              </a:rPr>
              <a:t>Higher efficiency</a:t>
            </a:r>
            <a:endParaRPr lang="en-US" dirty="0">
              <a:solidFill>
                <a:srgbClr val="0076C2"/>
              </a:solidFill>
              <a:latin typeface="+mn-lt"/>
            </a:endParaRPr>
          </a:p>
          <a:p>
            <a:endParaRPr lang="en-US" dirty="0">
              <a:solidFill>
                <a:srgbClr val="0076C2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6601099" y="5268684"/>
            <a:ext cx="1245326" cy="8360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09" y="1042648"/>
            <a:ext cx="4105867" cy="31129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78277" y="1358388"/>
            <a:ext cx="2516777" cy="12983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</a:t>
            </a:r>
            <a:r>
              <a:rPr lang="en-US" sz="2400" b="0" dirty="0" smtClean="0">
                <a:solidFill>
                  <a:schemeClr val="bg1"/>
                </a:solidFill>
              </a:rPr>
              <a:t>Research Group </a:t>
            </a:r>
            <a:r>
              <a:rPr lang="en-US" sz="2400" b="0" dirty="0" smtClean="0">
                <a:solidFill>
                  <a:schemeClr val="bg1"/>
                </a:solidFill>
              </a:rPr>
              <a:t>Activity</a:t>
            </a:r>
            <a:endParaRPr lang="en-US" sz="2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81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381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Comparison Sensible &amp; Latent Heat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0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grpSp>
        <p:nvGrpSpPr>
          <p:cNvPr id="41" name="Group 82"/>
          <p:cNvGrpSpPr>
            <a:grpSpLocks/>
          </p:cNvGrpSpPr>
          <p:nvPr/>
        </p:nvGrpSpPr>
        <p:grpSpPr bwMode="auto">
          <a:xfrm>
            <a:off x="752476" y="1568450"/>
            <a:ext cx="8232776" cy="4875213"/>
            <a:chOff x="234" y="1071"/>
            <a:chExt cx="5186" cy="3071"/>
          </a:xfrm>
        </p:grpSpPr>
        <p:sp>
          <p:nvSpPr>
            <p:cNvPr id="43" name="Rectangle 81" descr="Liège"/>
            <p:cNvSpPr>
              <a:spLocks noChangeArrowheads="1"/>
            </p:cNvSpPr>
            <p:nvPr/>
          </p:nvSpPr>
          <p:spPr bwMode="auto">
            <a:xfrm>
              <a:off x="4286" y="3294"/>
              <a:ext cx="272" cy="181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0" descr="Liège"/>
            <p:cNvSpPr>
              <a:spLocks noChangeArrowheads="1"/>
            </p:cNvSpPr>
            <p:nvPr/>
          </p:nvSpPr>
          <p:spPr bwMode="auto">
            <a:xfrm>
              <a:off x="1701" y="3521"/>
              <a:ext cx="272" cy="181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11"/>
            <p:cNvSpPr txBox="1">
              <a:spLocks noChangeArrowheads="1"/>
            </p:cNvSpPr>
            <p:nvPr/>
          </p:nvSpPr>
          <p:spPr bwMode="auto">
            <a:xfrm>
              <a:off x="930" y="3929"/>
              <a:ext cx="404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fr-FR" sz="1600" dirty="0" smtClean="0"/>
                <a:t>In relative mass</a:t>
              </a:r>
              <a:r>
                <a:rPr lang="fr-FR" sz="1600" dirty="0"/>
                <a:t>				</a:t>
              </a:r>
              <a:r>
                <a:rPr lang="fr-FR" sz="1600" dirty="0" smtClean="0"/>
                <a:t>                     In </a:t>
              </a:r>
              <a:r>
                <a:rPr lang="fr-FR" sz="1600" dirty="0"/>
                <a:t>r</a:t>
              </a:r>
              <a:r>
                <a:rPr lang="fr-FR" sz="1600" dirty="0" smtClean="0"/>
                <a:t>elative volume</a:t>
              </a:r>
              <a:endParaRPr lang="fr-FR" sz="1600" dirty="0"/>
            </a:p>
          </p:txBody>
        </p:sp>
        <p:sp>
          <p:nvSpPr>
            <p:cNvPr id="58" name="Text Box 12"/>
            <p:cNvSpPr txBox="1">
              <a:spLocks noChangeArrowheads="1"/>
            </p:cNvSpPr>
            <p:nvPr/>
          </p:nvSpPr>
          <p:spPr bwMode="auto">
            <a:xfrm>
              <a:off x="1710" y="1071"/>
              <a:ext cx="62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/>
              <a:r>
                <a:rPr lang="fr-FR" sz="1400" dirty="0" err="1" smtClean="0"/>
                <a:t>Concrete</a:t>
              </a:r>
              <a:r>
                <a:rPr lang="fr-FR" sz="1400" dirty="0" smtClean="0"/>
                <a:t> </a:t>
              </a:r>
              <a:endParaRPr lang="fr-FR" sz="1400" dirty="0"/>
            </a:p>
            <a:p>
              <a:pPr algn="r" eaLnBrk="1" hangingPunct="1"/>
              <a:r>
                <a:rPr lang="fr-FR" sz="1400" dirty="0"/>
                <a:t>(15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61" name="Text Box 13"/>
            <p:cNvSpPr txBox="1">
              <a:spLocks noChangeArrowheads="1"/>
            </p:cNvSpPr>
            <p:nvPr/>
          </p:nvSpPr>
          <p:spPr bwMode="auto">
            <a:xfrm>
              <a:off x="4110" y="1752"/>
              <a:ext cx="8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/>
              <a:r>
                <a:rPr lang="fr-FR" sz="1400" dirty="0" err="1" smtClean="0"/>
                <a:t>Concrete</a:t>
              </a:r>
              <a:r>
                <a:rPr lang="fr-FR" sz="1400" dirty="0" smtClean="0"/>
                <a:t> </a:t>
              </a:r>
              <a:r>
                <a:rPr lang="fr-FR" sz="1400" dirty="0"/>
                <a:t>(</a:t>
              </a:r>
              <a:r>
                <a:rPr lang="fr-FR" sz="1400" dirty="0" smtClean="0"/>
                <a:t>11)</a:t>
              </a:r>
              <a:endParaRPr lang="fr-FR" sz="1400" dirty="0"/>
            </a:p>
          </p:txBody>
        </p:sp>
        <p:sp>
          <p:nvSpPr>
            <p:cNvPr id="64" name="Text Box 14"/>
            <p:cNvSpPr txBox="1">
              <a:spLocks noChangeArrowheads="1"/>
            </p:cNvSpPr>
            <p:nvPr/>
          </p:nvSpPr>
          <p:spPr bwMode="auto">
            <a:xfrm>
              <a:off x="2903" y="3596"/>
              <a:ext cx="110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/>
              <a:r>
                <a:rPr lang="fr-FR" sz="1400" dirty="0" err="1" smtClean="0"/>
                <a:t>Inorganics</a:t>
              </a:r>
              <a:r>
                <a:rPr lang="fr-FR" sz="1400" dirty="0" smtClean="0"/>
                <a:t> PCM (1</a:t>
              </a:r>
              <a:r>
                <a:rPr lang="fr-FR" sz="1400" dirty="0"/>
                <a:t>)</a:t>
              </a:r>
            </a:p>
          </p:txBody>
        </p:sp>
        <p:sp>
          <p:nvSpPr>
            <p:cNvPr id="65" name="Text Box 15"/>
            <p:cNvSpPr txBox="1">
              <a:spLocks noChangeArrowheads="1"/>
            </p:cNvSpPr>
            <p:nvPr/>
          </p:nvSpPr>
          <p:spPr bwMode="auto">
            <a:xfrm>
              <a:off x="3811" y="2982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eaLnBrk="1" hangingPunct="1"/>
              <a:r>
                <a:rPr lang="fr-FR" sz="1400" dirty="0" err="1" smtClean="0"/>
                <a:t>Organic</a:t>
              </a:r>
              <a:r>
                <a:rPr lang="fr-FR" sz="1400" dirty="0" smtClean="0"/>
                <a:t> PCM</a:t>
              </a:r>
            </a:p>
            <a:p>
              <a:pPr eaLnBrk="1" hangingPunct="1"/>
              <a:r>
                <a:rPr lang="fr-FR" sz="1400" dirty="0"/>
                <a:t> </a:t>
              </a:r>
              <a:r>
                <a:rPr lang="fr-FR" sz="1400" dirty="0" smtClean="0"/>
                <a:t>            (2.5</a:t>
              </a:r>
              <a:r>
                <a:rPr lang="fr-FR" sz="1400" dirty="0"/>
                <a:t>)</a:t>
              </a:r>
            </a:p>
          </p:txBody>
        </p:sp>
        <p:sp>
          <p:nvSpPr>
            <p:cNvPr id="68" name="Text Box 16"/>
            <p:cNvSpPr txBox="1">
              <a:spLocks noChangeArrowheads="1"/>
            </p:cNvSpPr>
            <p:nvPr/>
          </p:nvSpPr>
          <p:spPr bwMode="auto">
            <a:xfrm>
              <a:off x="4286" y="2479"/>
              <a:ext cx="64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/>
              <a:r>
                <a:rPr lang="fr-FR" sz="1400" dirty="0" smtClean="0"/>
                <a:t>Water </a:t>
              </a:r>
              <a:r>
                <a:rPr lang="fr-FR" sz="1400" dirty="0"/>
                <a:t>(6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69" name="Text Box 17"/>
            <p:cNvSpPr txBox="1">
              <a:spLocks noChangeArrowheads="1"/>
            </p:cNvSpPr>
            <p:nvPr/>
          </p:nvSpPr>
          <p:spPr bwMode="auto">
            <a:xfrm>
              <a:off x="1842" y="2724"/>
              <a:ext cx="49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/>
              <a:r>
                <a:rPr lang="fr-FR" sz="1400" dirty="0" smtClean="0"/>
                <a:t>Water </a:t>
              </a:r>
              <a:endParaRPr lang="fr-FR" sz="1400" dirty="0"/>
            </a:p>
            <a:p>
              <a:pPr algn="r" eaLnBrk="1" hangingPunct="1"/>
              <a:r>
                <a:rPr lang="fr-FR" sz="1400" dirty="0"/>
                <a:t>(4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70" name="Text Box 18"/>
            <p:cNvSpPr txBox="1">
              <a:spLocks noChangeArrowheads="1"/>
            </p:cNvSpPr>
            <p:nvPr/>
          </p:nvSpPr>
          <p:spPr bwMode="auto">
            <a:xfrm>
              <a:off x="1450" y="3022"/>
              <a:ext cx="583" cy="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/>
              <a:r>
                <a:rPr lang="fr-FR" sz="1400" dirty="0" err="1" smtClean="0"/>
                <a:t>Organics</a:t>
              </a:r>
              <a:endParaRPr lang="fr-FR" sz="1400" dirty="0" smtClean="0"/>
            </a:p>
            <a:p>
              <a:pPr algn="r" eaLnBrk="1" hangingPunct="1"/>
              <a:r>
                <a:rPr lang="fr-FR" sz="1400" dirty="0" smtClean="0"/>
                <a:t>PCM </a:t>
              </a:r>
              <a:endParaRPr lang="fr-FR" sz="1400" dirty="0"/>
            </a:p>
            <a:p>
              <a:pPr algn="r" eaLnBrk="1" hangingPunct="1"/>
              <a:r>
                <a:rPr lang="fr-FR" sz="1400" dirty="0"/>
                <a:t>(1.25)</a:t>
              </a:r>
            </a:p>
          </p:txBody>
        </p:sp>
        <p:sp>
          <p:nvSpPr>
            <p:cNvPr id="72" name="Text Box 19"/>
            <p:cNvSpPr txBox="1">
              <a:spLocks noChangeArrowheads="1"/>
            </p:cNvSpPr>
            <p:nvPr/>
          </p:nvSpPr>
          <p:spPr bwMode="auto">
            <a:xfrm>
              <a:off x="234" y="3573"/>
              <a:ext cx="116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r" eaLnBrk="1" hangingPunct="1"/>
              <a:r>
                <a:rPr lang="fr-FR" sz="1400" dirty="0" smtClean="0"/>
                <a:t> </a:t>
              </a:r>
              <a:r>
                <a:rPr lang="fr-FR" sz="1400" dirty="0" err="1" smtClean="0"/>
                <a:t>Inorganics</a:t>
              </a:r>
              <a:r>
                <a:rPr lang="fr-FR" sz="1400" dirty="0" smtClean="0"/>
                <a:t> </a:t>
              </a:r>
              <a:r>
                <a:rPr lang="fr-FR" sz="1400" dirty="0"/>
                <a:t>PCM (1)</a:t>
              </a:r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340" y="3793"/>
              <a:ext cx="50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26" descr="Papier journal"/>
            <p:cNvSpPr>
              <a:spLocks noChangeArrowheads="1"/>
            </p:cNvSpPr>
            <p:nvPr/>
          </p:nvSpPr>
          <p:spPr bwMode="auto">
            <a:xfrm>
              <a:off x="1384" y="3612"/>
              <a:ext cx="272" cy="181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27" descr="Liège"/>
            <p:cNvSpPr>
              <a:spLocks noChangeArrowheads="1"/>
            </p:cNvSpPr>
            <p:nvPr/>
          </p:nvSpPr>
          <p:spPr bwMode="auto">
            <a:xfrm>
              <a:off x="1701" y="3612"/>
              <a:ext cx="272" cy="181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28" descr="Gouttelettes"/>
            <p:cNvSpPr>
              <a:spLocks noChangeArrowheads="1"/>
            </p:cNvSpPr>
            <p:nvPr/>
          </p:nvSpPr>
          <p:spPr bwMode="auto">
            <a:xfrm>
              <a:off x="2019" y="3612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1" descr="Gouttelettes"/>
            <p:cNvSpPr>
              <a:spLocks noChangeArrowheads="1"/>
            </p:cNvSpPr>
            <p:nvPr/>
          </p:nvSpPr>
          <p:spPr bwMode="auto">
            <a:xfrm>
              <a:off x="2019" y="3430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2" descr="Gouttelettes"/>
            <p:cNvSpPr>
              <a:spLocks noChangeArrowheads="1"/>
            </p:cNvSpPr>
            <p:nvPr/>
          </p:nvSpPr>
          <p:spPr bwMode="auto">
            <a:xfrm>
              <a:off x="2019" y="3249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3" descr="Gouttelettes"/>
            <p:cNvSpPr>
              <a:spLocks noChangeArrowheads="1"/>
            </p:cNvSpPr>
            <p:nvPr/>
          </p:nvSpPr>
          <p:spPr bwMode="auto">
            <a:xfrm>
              <a:off x="2019" y="3067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0" name="Group 52"/>
            <p:cNvGrpSpPr>
              <a:grpSpLocks/>
            </p:cNvGrpSpPr>
            <p:nvPr/>
          </p:nvGrpSpPr>
          <p:grpSpPr bwMode="auto">
            <a:xfrm>
              <a:off x="2336" y="1071"/>
              <a:ext cx="272" cy="2722"/>
              <a:chOff x="2336" y="1071"/>
              <a:chExt cx="272" cy="2722"/>
            </a:xfrm>
          </p:grpSpPr>
          <p:grpSp>
            <p:nvGrpSpPr>
              <p:cNvPr id="113" name="Group 39"/>
              <p:cNvGrpSpPr>
                <a:grpSpLocks/>
              </p:cNvGrpSpPr>
              <p:nvPr/>
            </p:nvGrpSpPr>
            <p:grpSpPr bwMode="auto">
              <a:xfrm>
                <a:off x="2336" y="2886"/>
                <a:ext cx="272" cy="907"/>
                <a:chOff x="1791" y="2886"/>
                <a:chExt cx="272" cy="907"/>
              </a:xfrm>
            </p:grpSpPr>
            <p:sp>
              <p:nvSpPr>
                <p:cNvPr id="126" name="Rectangle 29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612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Rectangle 34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430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Rectangle 35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067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Rectangle 36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2886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Rectangle 38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249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" name="Group 40"/>
              <p:cNvGrpSpPr>
                <a:grpSpLocks/>
              </p:cNvGrpSpPr>
              <p:nvPr/>
            </p:nvGrpSpPr>
            <p:grpSpPr bwMode="auto">
              <a:xfrm>
                <a:off x="2336" y="1979"/>
                <a:ext cx="272" cy="907"/>
                <a:chOff x="1791" y="2886"/>
                <a:chExt cx="272" cy="907"/>
              </a:xfrm>
            </p:grpSpPr>
            <p:sp>
              <p:nvSpPr>
                <p:cNvPr id="121" name="Rectangle 41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612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Rectangle 42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430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Rectangle 43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067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Rectangle 44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2886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Rectangle 45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249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" name="Group 46"/>
              <p:cNvGrpSpPr>
                <a:grpSpLocks/>
              </p:cNvGrpSpPr>
              <p:nvPr/>
            </p:nvGrpSpPr>
            <p:grpSpPr bwMode="auto">
              <a:xfrm>
                <a:off x="2336" y="1071"/>
                <a:ext cx="272" cy="907"/>
                <a:chOff x="1791" y="2886"/>
                <a:chExt cx="272" cy="907"/>
              </a:xfrm>
            </p:grpSpPr>
            <p:sp>
              <p:nvSpPr>
                <p:cNvPr id="116" name="Rectangle 47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612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Rectangle 48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430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Rectangle 49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067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Rectangle 50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2886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" name="Rectangle 51" descr="Sable"/>
                <p:cNvSpPr>
                  <a:spLocks noChangeArrowheads="1"/>
                </p:cNvSpPr>
                <p:nvPr/>
              </p:nvSpPr>
              <p:spPr bwMode="auto">
                <a:xfrm>
                  <a:off x="1791" y="3249"/>
                  <a:ext cx="272" cy="181"/>
                </a:xfrm>
                <a:prstGeom prst="rect">
                  <a:avLst/>
                </a:prstGeom>
                <a:blipFill dpi="0" rotWithShape="1">
                  <a:blip r:embed="rId6"/>
                  <a:srcRect/>
                  <a:tile tx="0" ty="0" sx="100000" sy="100000" flip="none" algn="tl"/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1" name="Group 54"/>
            <p:cNvGrpSpPr>
              <a:grpSpLocks/>
            </p:cNvGrpSpPr>
            <p:nvPr/>
          </p:nvGrpSpPr>
          <p:grpSpPr bwMode="auto">
            <a:xfrm>
              <a:off x="4921" y="2886"/>
              <a:ext cx="272" cy="907"/>
              <a:chOff x="1791" y="2886"/>
              <a:chExt cx="272" cy="907"/>
            </a:xfrm>
          </p:grpSpPr>
          <p:sp>
            <p:nvSpPr>
              <p:cNvPr id="108" name="Rectangle 55" descr="Sable"/>
              <p:cNvSpPr>
                <a:spLocks noChangeArrowheads="1"/>
              </p:cNvSpPr>
              <p:nvPr/>
            </p:nvSpPr>
            <p:spPr bwMode="auto">
              <a:xfrm>
                <a:off x="1791" y="3612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Rectangle 56" descr="Sable"/>
              <p:cNvSpPr>
                <a:spLocks noChangeArrowheads="1"/>
              </p:cNvSpPr>
              <p:nvPr/>
            </p:nvSpPr>
            <p:spPr bwMode="auto">
              <a:xfrm>
                <a:off x="1791" y="3430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57" descr="Sable"/>
              <p:cNvSpPr>
                <a:spLocks noChangeArrowheads="1"/>
              </p:cNvSpPr>
              <p:nvPr/>
            </p:nvSpPr>
            <p:spPr bwMode="auto">
              <a:xfrm>
                <a:off x="1791" y="3067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58" descr="Sable"/>
              <p:cNvSpPr>
                <a:spLocks noChangeArrowheads="1"/>
              </p:cNvSpPr>
              <p:nvPr/>
            </p:nvSpPr>
            <p:spPr bwMode="auto">
              <a:xfrm>
                <a:off x="1791" y="2886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Rectangle 59" descr="Sable"/>
              <p:cNvSpPr>
                <a:spLocks noChangeArrowheads="1"/>
              </p:cNvSpPr>
              <p:nvPr/>
            </p:nvSpPr>
            <p:spPr bwMode="auto">
              <a:xfrm>
                <a:off x="1791" y="3249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60"/>
            <p:cNvGrpSpPr>
              <a:grpSpLocks/>
            </p:cNvGrpSpPr>
            <p:nvPr/>
          </p:nvGrpSpPr>
          <p:grpSpPr bwMode="auto">
            <a:xfrm>
              <a:off x="4921" y="1979"/>
              <a:ext cx="272" cy="907"/>
              <a:chOff x="1791" y="2886"/>
              <a:chExt cx="272" cy="907"/>
            </a:xfrm>
          </p:grpSpPr>
          <p:sp>
            <p:nvSpPr>
              <p:cNvPr id="103" name="Rectangle 61" descr="Sable"/>
              <p:cNvSpPr>
                <a:spLocks noChangeArrowheads="1"/>
              </p:cNvSpPr>
              <p:nvPr/>
            </p:nvSpPr>
            <p:spPr bwMode="auto">
              <a:xfrm>
                <a:off x="1791" y="3612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Rectangle 62" descr="Sable"/>
              <p:cNvSpPr>
                <a:spLocks noChangeArrowheads="1"/>
              </p:cNvSpPr>
              <p:nvPr/>
            </p:nvSpPr>
            <p:spPr bwMode="auto">
              <a:xfrm>
                <a:off x="1791" y="3430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Rectangle 63" descr="Sable"/>
              <p:cNvSpPr>
                <a:spLocks noChangeArrowheads="1"/>
              </p:cNvSpPr>
              <p:nvPr/>
            </p:nvSpPr>
            <p:spPr bwMode="auto">
              <a:xfrm>
                <a:off x="1791" y="3067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Rectangle 64" descr="Sable"/>
              <p:cNvSpPr>
                <a:spLocks noChangeArrowheads="1"/>
              </p:cNvSpPr>
              <p:nvPr/>
            </p:nvSpPr>
            <p:spPr bwMode="auto">
              <a:xfrm>
                <a:off x="1791" y="2886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Rectangle 65" descr="Sable"/>
              <p:cNvSpPr>
                <a:spLocks noChangeArrowheads="1"/>
              </p:cNvSpPr>
              <p:nvPr/>
            </p:nvSpPr>
            <p:spPr bwMode="auto">
              <a:xfrm>
                <a:off x="1791" y="3249"/>
                <a:ext cx="272" cy="181"/>
              </a:xfrm>
              <a:prstGeom prst="rect">
                <a:avLst/>
              </a:prstGeom>
              <a:blipFill dpi="0" rotWithShape="1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3" name="Rectangle 67" descr="Sable"/>
            <p:cNvSpPr>
              <a:spLocks noChangeArrowheads="1"/>
            </p:cNvSpPr>
            <p:nvPr/>
          </p:nvSpPr>
          <p:spPr bwMode="auto">
            <a:xfrm>
              <a:off x="4921" y="1797"/>
              <a:ext cx="272" cy="181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72" descr="Gouttelettes"/>
            <p:cNvSpPr>
              <a:spLocks noChangeArrowheads="1"/>
            </p:cNvSpPr>
            <p:nvPr/>
          </p:nvSpPr>
          <p:spPr bwMode="auto">
            <a:xfrm>
              <a:off x="4604" y="3612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73" descr="Gouttelettes"/>
            <p:cNvSpPr>
              <a:spLocks noChangeArrowheads="1"/>
            </p:cNvSpPr>
            <p:nvPr/>
          </p:nvSpPr>
          <p:spPr bwMode="auto">
            <a:xfrm>
              <a:off x="4604" y="3430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74" descr="Gouttelettes"/>
            <p:cNvSpPr>
              <a:spLocks noChangeArrowheads="1"/>
            </p:cNvSpPr>
            <p:nvPr/>
          </p:nvSpPr>
          <p:spPr bwMode="auto">
            <a:xfrm>
              <a:off x="4604" y="3249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75" descr="Gouttelettes"/>
            <p:cNvSpPr>
              <a:spLocks noChangeArrowheads="1"/>
            </p:cNvSpPr>
            <p:nvPr/>
          </p:nvSpPr>
          <p:spPr bwMode="auto">
            <a:xfrm>
              <a:off x="4604" y="3067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76" descr="Gouttelettes"/>
            <p:cNvSpPr>
              <a:spLocks noChangeArrowheads="1"/>
            </p:cNvSpPr>
            <p:nvPr/>
          </p:nvSpPr>
          <p:spPr bwMode="auto">
            <a:xfrm>
              <a:off x="4604" y="2886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77" descr="Gouttelettes"/>
            <p:cNvSpPr>
              <a:spLocks noChangeArrowheads="1"/>
            </p:cNvSpPr>
            <p:nvPr/>
          </p:nvSpPr>
          <p:spPr bwMode="auto">
            <a:xfrm>
              <a:off x="4604" y="2704"/>
              <a:ext cx="272" cy="181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78" descr="Papier journal"/>
            <p:cNvSpPr>
              <a:spLocks noChangeArrowheads="1"/>
            </p:cNvSpPr>
            <p:nvPr/>
          </p:nvSpPr>
          <p:spPr bwMode="auto">
            <a:xfrm>
              <a:off x="3969" y="3612"/>
              <a:ext cx="272" cy="181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79" descr="Liège"/>
            <p:cNvSpPr>
              <a:spLocks noChangeArrowheads="1"/>
            </p:cNvSpPr>
            <p:nvPr/>
          </p:nvSpPr>
          <p:spPr bwMode="auto">
            <a:xfrm>
              <a:off x="4286" y="3612"/>
              <a:ext cx="272" cy="181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80" descr="Liège"/>
            <p:cNvSpPr>
              <a:spLocks noChangeArrowheads="1"/>
            </p:cNvSpPr>
            <p:nvPr/>
          </p:nvSpPr>
          <p:spPr bwMode="auto">
            <a:xfrm>
              <a:off x="4286" y="3430"/>
              <a:ext cx="272" cy="181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65732" y="1608563"/>
            <a:ext cx="4953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fr-FR" dirty="0" smtClean="0">
                <a:solidFill>
                  <a:srgbClr val="002060"/>
                </a:solidFill>
                <a:latin typeface="+mj-lt"/>
              </a:rPr>
              <a:t>DT = 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15 K</a:t>
            </a:r>
          </a:p>
          <a:p>
            <a:pPr eaLnBrk="1" hangingPunct="1"/>
            <a:r>
              <a:rPr lang="fr-FR" dirty="0" smtClean="0">
                <a:solidFill>
                  <a:srgbClr val="002060"/>
                </a:solidFill>
                <a:latin typeface="+mj-lt"/>
              </a:rPr>
              <a:t>in sensible </a:t>
            </a:r>
            <a:r>
              <a:rPr lang="fr-FR" dirty="0" err="1" smtClean="0">
                <a:solidFill>
                  <a:srgbClr val="002060"/>
                </a:solidFill>
                <a:latin typeface="+mj-lt"/>
              </a:rPr>
              <a:t>heat</a:t>
            </a:r>
            <a:endParaRPr lang="fr-FR" dirty="0" smtClean="0">
              <a:solidFill>
                <a:srgbClr val="002060"/>
              </a:solidFill>
              <a:latin typeface="+mj-lt"/>
            </a:endParaRPr>
          </a:p>
          <a:p>
            <a:pPr eaLnBrk="1" hangingPunct="1"/>
            <a:endParaRPr lang="fr-FR" dirty="0" smtClean="0">
              <a:solidFill>
                <a:srgbClr val="002060"/>
              </a:solidFill>
              <a:latin typeface="+mj-lt"/>
            </a:endParaRPr>
          </a:p>
          <a:p>
            <a:pPr eaLnBrk="1" hangingPunct="1"/>
            <a:r>
              <a:rPr lang="fr-FR" dirty="0" err="1" smtClean="0">
                <a:solidFill>
                  <a:srgbClr val="002060"/>
                </a:solidFill>
                <a:latin typeface="+mj-lt"/>
              </a:rPr>
              <a:t>Same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rgbClr val="002060"/>
                </a:solidFill>
                <a:latin typeface="+mj-lt"/>
              </a:rPr>
              <a:t>Stored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rgbClr val="002060"/>
                </a:solidFill>
                <a:latin typeface="+mj-lt"/>
              </a:rPr>
              <a:t>Energy</a:t>
            </a:r>
            <a:endParaRPr lang="fr-FR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75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0836" y="758561"/>
            <a:ext cx="9795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2060"/>
                </a:solidFill>
                <a:latin typeface="+mn-lt"/>
              </a:rPr>
              <a:t>4. </a:t>
            </a:r>
            <a:r>
              <a:rPr lang="en-US" dirty="0" smtClean="0">
                <a:solidFill>
                  <a:srgbClr val="002060"/>
                </a:solidFill>
                <a:latin typeface="+mn-lt"/>
              </a:rPr>
              <a:t>CSPonD</a:t>
            </a:r>
            <a:r>
              <a:rPr lang="en-US" baseline="30000" dirty="0" smtClean="0">
                <a:solidFill>
                  <a:srgbClr val="002060"/>
                </a:solidFill>
                <a:latin typeface="+mn-lt"/>
              </a:rPr>
              <a:t>2</a:t>
            </a:r>
            <a:endParaRPr lang="en-US" baseline="30000" dirty="0">
              <a:solidFill>
                <a:srgbClr val="002060"/>
              </a:solidFill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sz="1400" i="1" dirty="0" smtClean="0">
                <a:latin typeface="+mn-lt"/>
              </a:rPr>
              <a:t>Dr. Benjamin Grange, Dr</a:t>
            </a:r>
            <a:r>
              <a:rPr lang="en-US" sz="1400" i="1" dirty="0" smtClean="0">
                <a:latin typeface="+mn-lt"/>
              </a:rPr>
              <a:t>. Saif Saeed Al Mheiri, Pr. Tariq Shamim, Dr. Peter Armstrong, Dr. Thomas </a:t>
            </a:r>
            <a:r>
              <a:rPr lang="en-US" sz="1400" i="1" dirty="0" smtClean="0">
                <a:latin typeface="+mn-lt"/>
              </a:rPr>
              <a:t>Delclos, Dr. Mamoun Medraj.</a:t>
            </a:r>
            <a:endParaRPr lang="en-US" sz="1400" i="1" dirty="0" smtClean="0"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sz="1400" i="1" dirty="0" smtClean="0">
                <a:latin typeface="+mn-lt"/>
              </a:rPr>
              <a:t>Pr. Alexander Slocum, Pr. David Trumper, Pr. Charles Forsberg, Dr. Tom McKrell, Dr. Danny Codd (MIT).</a:t>
            </a:r>
          </a:p>
          <a:p>
            <a:pPr>
              <a:spcAft>
                <a:spcPts val="0"/>
              </a:spcAft>
            </a:pPr>
            <a:endParaRPr lang="en-US" sz="1400" dirty="0" smtClean="0">
              <a:latin typeface="+mn-lt"/>
            </a:endParaRPr>
          </a:p>
          <a:p>
            <a:pPr>
              <a:spcAft>
                <a:spcPts val="600"/>
              </a:spcAft>
            </a:pPr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6" y="1606888"/>
            <a:ext cx="8195669" cy="52049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11888" r="17022"/>
          <a:stretch/>
        </p:blipFill>
        <p:spPr>
          <a:xfrm rot="5400000">
            <a:off x="8007775" y="1823940"/>
            <a:ext cx="1236385" cy="11281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638" y="3283226"/>
            <a:ext cx="1598493" cy="4918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6977" y="3006227"/>
            <a:ext cx="2264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n-lt"/>
              </a:rPr>
              <a:t>In collaboration with</a:t>
            </a:r>
            <a:endParaRPr lang="en-US" sz="1200" dirty="0">
              <a:latin typeface="+mn-lt"/>
            </a:endParaRP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b="0" dirty="0" smtClean="0">
                <a:solidFill>
                  <a:schemeClr val="bg1"/>
                </a:solidFill>
              </a:rPr>
              <a:t>TES </a:t>
            </a:r>
            <a:r>
              <a:rPr lang="en-US" sz="2400" b="0" dirty="0" smtClean="0">
                <a:solidFill>
                  <a:schemeClr val="bg1"/>
                </a:solidFill>
              </a:rPr>
              <a:t>Research Group </a:t>
            </a:r>
            <a:r>
              <a:rPr lang="en-US" sz="2400" b="0" dirty="0" smtClean="0">
                <a:solidFill>
                  <a:schemeClr val="bg1"/>
                </a:solidFill>
              </a:rPr>
              <a:t>Activity</a:t>
            </a:r>
            <a:endParaRPr lang="en-US" sz="2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1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dow 115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666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687774"/>
            <a:ext cx="9906000" cy="1425072"/>
          </a:xfrm>
          <a:prstGeom prst="rect">
            <a:avLst/>
          </a:prstGeom>
          <a:solidFill>
            <a:srgbClr val="FFFFFF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6922" y="3805785"/>
            <a:ext cx="8725660" cy="719007"/>
          </a:xfrm>
        </p:spPr>
        <p:txBody>
          <a:bodyPr/>
          <a:lstStyle/>
          <a:p>
            <a:pPr algn="l"/>
            <a:r>
              <a:rPr lang="en-US" sz="6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</a:t>
            </a:r>
            <a:endParaRPr 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46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576922" y="6164632"/>
            <a:ext cx="4310062" cy="685800"/>
          </a:xfrm>
        </p:spPr>
        <p:txBody>
          <a:bodyPr/>
          <a:lstStyle/>
          <a:p>
            <a:fld id="{C4936AEC-AAAF-6C4E-926A-3E648DEB3F28}" type="datetime2">
              <a:rPr lang="en-US" smtClean="0"/>
              <a:t>Sunday, October 26, 2014</a:t>
            </a:fld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210142" y="6417590"/>
            <a:ext cx="1240807" cy="2154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ea typeface="Arial" charset="0"/>
                <a:cs typeface="Arial" charset="0"/>
              </a:defRPr>
            </a:lvl1pPr>
          </a:lstStyle>
          <a:p>
            <a:pPr algn="r"/>
            <a:r>
              <a:rPr lang="en-US" dirty="0" smtClean="0"/>
              <a:t>Version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286603" y="-8881"/>
            <a:ext cx="2610516" cy="837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8882" y="-5744"/>
            <a:ext cx="9104209" cy="834732"/>
          </a:xfrm>
          <a:prstGeom prst="rect">
            <a:avLst/>
          </a:prstGeom>
        </p:spPr>
      </p:pic>
      <p:pic>
        <p:nvPicPr>
          <p:cNvPr id="15" name="Picture 14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557" y="104714"/>
            <a:ext cx="2076296" cy="6076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+mj-lt"/>
              </a:rPr>
              <a:t>Dr. Nicolas CALVET</a:t>
            </a:r>
            <a:endParaRPr lang="en-US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469" y="217714"/>
            <a:ext cx="6200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+mj-lt"/>
              </a:rPr>
              <a:t>ncalvet@masdar.ac.ae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3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n 4"/>
          <p:cNvSpPr/>
          <p:nvPr/>
        </p:nvSpPr>
        <p:spPr>
          <a:xfrm>
            <a:off x="882598" y="1357224"/>
            <a:ext cx="914400" cy="942975"/>
          </a:xfrm>
          <a:prstGeom prst="su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6" name="TextBox 5"/>
          <p:cNvSpPr txBox="1"/>
          <p:nvPr/>
        </p:nvSpPr>
        <p:spPr>
          <a:xfrm>
            <a:off x="283401" y="2706517"/>
            <a:ext cx="2114550" cy="76944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contrasting" dir="t">
              <a:rot lat="0" lon="0" rev="1500000"/>
            </a:lightRig>
          </a:scene3d>
          <a:sp3d prstMaterial="metal"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+mn-lt"/>
              </a:rPr>
              <a:t>Concentrated Solar </a:t>
            </a:r>
            <a:r>
              <a:rPr lang="en-US" sz="2200" dirty="0">
                <a:latin typeface="+mn-lt"/>
              </a:rPr>
              <a:t>E</a:t>
            </a:r>
            <a:r>
              <a:rPr lang="en-US" sz="2200" dirty="0" smtClean="0">
                <a:latin typeface="+mn-lt"/>
              </a:rPr>
              <a:t>nergy</a:t>
            </a:r>
            <a:endParaRPr lang="en-US" sz="2200" dirty="0"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39662" y="2410987"/>
            <a:ext cx="2014295" cy="135714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Endothermic </a:t>
            </a:r>
          </a:p>
          <a:p>
            <a:pPr algn="ctr"/>
            <a:r>
              <a:rPr lang="en-US" sz="2200" dirty="0" smtClean="0"/>
              <a:t>Reactor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 +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H</a:t>
            </a:r>
            <a:r>
              <a:rPr lang="en-US" sz="2000" baseline="-25000" dirty="0">
                <a:solidFill>
                  <a:schemeClr val="bg1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B + C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0" name="Lightning Bolt 59"/>
          <p:cNvSpPr/>
          <p:nvPr/>
        </p:nvSpPr>
        <p:spPr>
          <a:xfrm rot="20264795">
            <a:off x="9011149" y="4835342"/>
            <a:ext cx="531213" cy="557909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66" name="Straight Arrow Connector 65"/>
          <p:cNvCxnSpPr>
            <a:stCxn id="6" idx="3"/>
            <a:endCxn id="7" idx="1"/>
          </p:cNvCxnSpPr>
          <p:nvPr/>
        </p:nvCxnSpPr>
        <p:spPr>
          <a:xfrm flipV="1">
            <a:off x="2397951" y="3089560"/>
            <a:ext cx="741711" cy="167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" idx="0"/>
          </p:cNvCxnSpPr>
          <p:nvPr/>
        </p:nvCxnSpPr>
        <p:spPr>
          <a:xfrm>
            <a:off x="1339798" y="2398304"/>
            <a:ext cx="878" cy="308213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06419" y="885540"/>
            <a:ext cx="4949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Thermochemical Storage System (TCS)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46045" y="2609248"/>
            <a:ext cx="7922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200" dirty="0"/>
              <a:t>Δ</a:t>
            </a:r>
            <a:r>
              <a:rPr lang="en-US" sz="2200" dirty="0"/>
              <a:t>H</a:t>
            </a:r>
            <a:r>
              <a:rPr lang="en-US" sz="2200" baseline="-25000" dirty="0"/>
              <a:t>R</a:t>
            </a:r>
            <a:r>
              <a:rPr lang="en-US" sz="2200" dirty="0"/>
              <a:t> </a:t>
            </a:r>
          </a:p>
        </p:txBody>
      </p:sp>
      <p:cxnSp>
        <p:nvCxnSpPr>
          <p:cNvPr id="34" name="Straight Arrow Connector 33"/>
          <p:cNvCxnSpPr>
            <a:stCxn id="7" idx="3"/>
            <a:endCxn id="49" idx="2"/>
          </p:cNvCxnSpPr>
          <p:nvPr/>
        </p:nvCxnSpPr>
        <p:spPr>
          <a:xfrm flipV="1">
            <a:off x="5153957" y="2636689"/>
            <a:ext cx="541972" cy="45287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168252" y="2412665"/>
            <a:ext cx="1866490" cy="1357145"/>
          </a:xfrm>
          <a:prstGeom prst="round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Exothermic </a:t>
            </a:r>
            <a:endParaRPr lang="en-US" sz="2200" dirty="0"/>
          </a:p>
          <a:p>
            <a:pPr algn="ctr"/>
            <a:r>
              <a:rPr lang="en-US" sz="2200" dirty="0" smtClean="0"/>
              <a:t>Reactor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B+C  </a:t>
            </a:r>
            <a:r>
              <a:rPr lang="en-US" sz="2000" dirty="0">
                <a:solidFill>
                  <a:schemeClr val="bg1"/>
                </a:solidFill>
              </a:rPr>
              <a:t>A + </a:t>
            </a:r>
            <a:r>
              <a:rPr lang="el-GR" sz="2000" dirty="0">
                <a:solidFill>
                  <a:schemeClr val="bg1"/>
                </a:solidFill>
              </a:rPr>
              <a:t>Δ</a:t>
            </a:r>
            <a:r>
              <a:rPr lang="en-US" sz="2000" dirty="0">
                <a:solidFill>
                  <a:schemeClr val="bg1"/>
                </a:solidFill>
              </a:rPr>
              <a:t>H</a:t>
            </a:r>
            <a:r>
              <a:rPr lang="en-US" sz="2000" baseline="-25000" dirty="0">
                <a:solidFill>
                  <a:schemeClr val="bg1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46" name="Straight Arrow Connector 45"/>
          <p:cNvCxnSpPr>
            <a:stCxn id="44" idx="2"/>
          </p:cNvCxnSpPr>
          <p:nvPr/>
        </p:nvCxnSpPr>
        <p:spPr>
          <a:xfrm>
            <a:off x="8101497" y="3769810"/>
            <a:ext cx="0" cy="961393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77702" y="4703619"/>
            <a:ext cx="1647590" cy="7694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/>
            <a:lightRig rig="contrasting" dir="t">
              <a:rot lat="0" lon="0" rev="1500000"/>
            </a:lightRig>
          </a:scene3d>
          <a:sp3d prstMaterial="metal"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+mn-lt"/>
              </a:rPr>
              <a:t>Power Block</a:t>
            </a:r>
          </a:p>
          <a:p>
            <a:pPr algn="ctr"/>
            <a:r>
              <a:rPr lang="el-GR" sz="2200" dirty="0">
                <a:latin typeface="+mn-lt"/>
              </a:rPr>
              <a:t>Δ</a:t>
            </a:r>
            <a:r>
              <a:rPr lang="en-US" sz="2200" dirty="0">
                <a:latin typeface="+mn-lt"/>
              </a:rPr>
              <a:t>H</a:t>
            </a:r>
            <a:r>
              <a:rPr lang="en-US" sz="2200" baseline="-25000" dirty="0">
                <a:latin typeface="+mn-lt"/>
              </a:rPr>
              <a:t>R</a:t>
            </a:r>
            <a:r>
              <a:rPr lang="en-US" sz="2200" dirty="0">
                <a:latin typeface="+mn-lt"/>
              </a:rPr>
              <a:t> </a:t>
            </a:r>
            <a:endParaRPr lang="en-US" sz="2200" dirty="0" smtClean="0">
              <a:latin typeface="+mn-l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695929" y="2233242"/>
            <a:ext cx="911777" cy="806893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B</a:t>
            </a:r>
          </a:p>
        </p:txBody>
      </p:sp>
      <p:sp>
        <p:nvSpPr>
          <p:cNvPr id="50" name="Oval 49"/>
          <p:cNvSpPr/>
          <p:nvPr/>
        </p:nvSpPr>
        <p:spPr>
          <a:xfrm>
            <a:off x="5695929" y="3179327"/>
            <a:ext cx="911777" cy="806893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C</a:t>
            </a:r>
            <a:endParaRPr lang="en-US" sz="2200" dirty="0"/>
          </a:p>
        </p:txBody>
      </p:sp>
      <p:cxnSp>
        <p:nvCxnSpPr>
          <p:cNvPr id="53" name="Straight Arrow Connector 52"/>
          <p:cNvCxnSpPr>
            <a:stCxn id="7" idx="3"/>
            <a:endCxn id="50" idx="2"/>
          </p:cNvCxnSpPr>
          <p:nvPr/>
        </p:nvCxnSpPr>
        <p:spPr>
          <a:xfrm>
            <a:off x="5153957" y="3089560"/>
            <a:ext cx="541972" cy="49321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6"/>
            <a:endCxn id="44" idx="1"/>
          </p:cNvCxnSpPr>
          <p:nvPr/>
        </p:nvCxnSpPr>
        <p:spPr>
          <a:xfrm>
            <a:off x="6607706" y="2636689"/>
            <a:ext cx="560546" cy="45454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0" idx="6"/>
            <a:endCxn id="44" idx="1"/>
          </p:cNvCxnSpPr>
          <p:nvPr/>
        </p:nvCxnSpPr>
        <p:spPr>
          <a:xfrm flipV="1">
            <a:off x="6607706" y="3091238"/>
            <a:ext cx="560546" cy="49153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32057" y="3986220"/>
            <a:ext cx="7922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200" dirty="0"/>
              <a:t>Δ</a:t>
            </a:r>
            <a:r>
              <a:rPr lang="en-US" sz="2200" dirty="0"/>
              <a:t>H</a:t>
            </a:r>
            <a:r>
              <a:rPr lang="en-US" sz="2200" baseline="-25000" dirty="0"/>
              <a:t>R</a:t>
            </a:r>
            <a:r>
              <a:rPr lang="en-US" sz="2200" dirty="0"/>
              <a:t> </a:t>
            </a:r>
          </a:p>
        </p:txBody>
      </p:sp>
      <p:sp>
        <p:nvSpPr>
          <p:cNvPr id="69" name="Curved Up Arrow 68"/>
          <p:cNvSpPr/>
          <p:nvPr/>
        </p:nvSpPr>
        <p:spPr>
          <a:xfrm flipH="1">
            <a:off x="3435658" y="3856221"/>
            <a:ext cx="4243526" cy="1063808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845981" y="4304231"/>
            <a:ext cx="1607927" cy="1018709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Storage</a:t>
            </a:r>
          </a:p>
          <a:p>
            <a:pPr algn="ctr"/>
            <a:r>
              <a:rPr lang="en-US" sz="2200" dirty="0" smtClean="0"/>
              <a:t>A</a:t>
            </a:r>
            <a:endParaRPr lang="en-US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3435658" y="1954923"/>
            <a:ext cx="141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559A"/>
                </a:solidFill>
                <a:latin typeface="+mn-lt"/>
              </a:rPr>
              <a:t>Charge</a:t>
            </a:r>
            <a:endParaRPr lang="en-US" dirty="0">
              <a:solidFill>
                <a:srgbClr val="00559A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96335" y="1959839"/>
            <a:ext cx="141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+mn-lt"/>
              </a:rPr>
              <a:t>Discharge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6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2109" y="5966234"/>
            <a:ext cx="792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+mn-lt"/>
              </a:rPr>
              <a:t>Very high storage density compared to sensible &amp; Latent heat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61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23044" y="851264"/>
            <a:ext cx="5151120" cy="9144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How to store Thermal Energy?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  <p:sp>
        <p:nvSpPr>
          <p:cNvPr id="18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Image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380" y="1896150"/>
            <a:ext cx="4018280" cy="152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10126" y="1967363"/>
            <a:ext cx="6648776" cy="1805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559A"/>
              </a:buClr>
            </a:pPr>
            <a:r>
              <a:rPr lang="en-US" dirty="0">
                <a:solidFill>
                  <a:srgbClr val="00559A"/>
                </a:solidFill>
              </a:rPr>
              <a:t>Storage Fluid = Heat Transfer Fluid (HTF</a:t>
            </a:r>
            <a:r>
              <a:rPr lang="en-US" dirty="0" smtClean="0">
                <a:solidFill>
                  <a:srgbClr val="00559A"/>
                </a:solidFill>
              </a:rPr>
              <a:t>)</a:t>
            </a:r>
            <a:r>
              <a:rPr lang="en-US" dirty="0">
                <a:solidFill>
                  <a:srgbClr val="00559A"/>
                </a:solidFill>
              </a:rPr>
              <a:t> Storage Fluid </a:t>
            </a:r>
            <a:r>
              <a:rPr lang="en-US" dirty="0" smtClean="0">
                <a:solidFill>
                  <a:srgbClr val="00559A"/>
                </a:solidFill>
                <a:sym typeface="Symbol" panose="05050102010706020507" pitchFamily="18" charset="2"/>
              </a:rPr>
              <a:t></a:t>
            </a:r>
            <a:r>
              <a:rPr lang="en-US" dirty="0" smtClean="0">
                <a:solidFill>
                  <a:srgbClr val="00559A"/>
                </a:solidFill>
              </a:rPr>
              <a:t> </a:t>
            </a:r>
            <a:r>
              <a:rPr lang="en-US" dirty="0">
                <a:solidFill>
                  <a:srgbClr val="00559A"/>
                </a:solidFill>
              </a:rPr>
              <a:t>Heat Transfer Fluid (HTF)</a:t>
            </a:r>
          </a:p>
          <a:p>
            <a:pPr>
              <a:lnSpc>
                <a:spcPct val="300000"/>
              </a:lnSpc>
              <a:spcBef>
                <a:spcPct val="20000"/>
              </a:spcBef>
              <a:spcAft>
                <a:spcPct val="20000"/>
              </a:spcAft>
              <a:buClr>
                <a:srgbClr val="00559A"/>
              </a:buClr>
            </a:pPr>
            <a:endParaRPr lang="en-US" dirty="0">
              <a:solidFill>
                <a:srgbClr val="00559A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36728" y="3974941"/>
            <a:ext cx="5929627" cy="2005898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457200" indent="-457200" algn="l">
              <a:buAutoNum type="arabicPeriod"/>
            </a:pP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Tested Technologies</a:t>
            </a:r>
          </a:p>
          <a:p>
            <a:pPr marL="457200" indent="-457200" algn="l">
              <a:buAutoNum type="arabicPeriod"/>
            </a:pP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Commercial Technologies</a:t>
            </a:r>
          </a:p>
          <a:p>
            <a:pPr marL="457200" indent="-457200" algn="l">
              <a:buAutoNum type="arabicPeriod"/>
            </a:pP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Under Development</a:t>
            </a:r>
          </a:p>
          <a:p>
            <a:pPr marL="457200" indent="-457200" algn="l">
              <a:buAutoNum type="arabicPeriod"/>
            </a:pP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Under Research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2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ter 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58"/>
            <a:ext cx="6809904" cy="6747542"/>
          </a:xfrm>
          <a:prstGeom prst="rect">
            <a:avLst/>
          </a:prstGeom>
        </p:spPr>
      </p:pic>
      <p:pic>
        <p:nvPicPr>
          <p:cNvPr id="9" name="Picture 8" descr="MASDAR_Division_Orb_Institute (CMYK)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3" t="59577" b="31227"/>
          <a:stretch/>
        </p:blipFill>
        <p:spPr>
          <a:xfrm>
            <a:off x="-1" y="0"/>
            <a:ext cx="9104209" cy="83473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484" y="110458"/>
            <a:ext cx="2076296" cy="607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13910"/>
            <a:ext cx="9906000" cy="1425072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Title 6"/>
          <p:cNvSpPr>
            <a:spLocks noGrp="1"/>
          </p:cNvSpPr>
          <p:nvPr>
            <p:ph type="ctrTitle"/>
          </p:nvPr>
        </p:nvSpPr>
        <p:spPr>
          <a:xfrm>
            <a:off x="596373" y="3449733"/>
            <a:ext cx="8725660" cy="1108842"/>
          </a:xfrm>
        </p:spPr>
        <p:txBody>
          <a:bodyPr/>
          <a:lstStyle/>
          <a:p>
            <a:r>
              <a:rPr lang="en-US" sz="4800" b="0" dirty="0" smtClean="0"/>
              <a:t>Tested Technologies</a:t>
            </a:r>
            <a:endParaRPr lang="en-US" sz="4800" b="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223044" y="162542"/>
            <a:ext cx="5149850" cy="416411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ＭＳ Ｐゴシック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 applied to CSP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0128" y="6448700"/>
            <a:ext cx="356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Dr. Nicolas CALVET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1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DAR PowerPoint_Institute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MASDAR PowerPoint_Institute_Template.potx</Template>
  <TotalTime>3991</TotalTime>
  <Words>2399</Words>
  <Application>Microsoft Office PowerPoint</Application>
  <PresentationFormat>A4 Paper (210x297 mm)</PresentationFormat>
  <Paragraphs>598</Paragraphs>
  <Slides>61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9" baseType="lpstr">
      <vt:lpstr>ＭＳ Ｐゴシック</vt:lpstr>
      <vt:lpstr>Arial</vt:lpstr>
      <vt:lpstr>Arial Bold</vt:lpstr>
      <vt:lpstr>Calibri</vt:lpstr>
      <vt:lpstr>Comic Sans MS</vt:lpstr>
      <vt:lpstr>Courier New</vt:lpstr>
      <vt:lpstr>Frutiger 45 Light</vt:lpstr>
      <vt:lpstr>Frutiger LT 45 Light</vt:lpstr>
      <vt:lpstr>Frutiger LT 55 Roman</vt:lpstr>
      <vt:lpstr>L Frutiger Light</vt:lpstr>
      <vt:lpstr>Lucida Grande</vt:lpstr>
      <vt:lpstr>Symbol</vt:lpstr>
      <vt:lpstr>Times New Roman</vt:lpstr>
      <vt:lpstr>Wingdings</vt:lpstr>
      <vt:lpstr>MASDAR PowerPoint_Institute_Template</vt:lpstr>
      <vt:lpstr>Equation</vt:lpstr>
      <vt:lpstr>Équation</vt:lpstr>
      <vt:lpstr>Graphique</vt:lpstr>
      <vt:lpstr>Thermal Energy Storage (TES) applied to Concentrated Solar Power (CSP) UCC501 –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Tested Technologies</vt:lpstr>
      <vt:lpstr>PowerPoint Presentation</vt:lpstr>
      <vt:lpstr>PowerPoint Presentation</vt:lpstr>
      <vt:lpstr>PowerPoint Presentation</vt:lpstr>
      <vt:lpstr>PowerPoint Presentation</vt:lpstr>
      <vt:lpstr>Commercial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 Research at 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Landor Associates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Nicolas Calvet</cp:lastModifiedBy>
  <cp:revision>230</cp:revision>
  <cp:lastPrinted>2010-05-16T13:28:54Z</cp:lastPrinted>
  <dcterms:created xsi:type="dcterms:W3CDTF">2010-06-14T07:37:26Z</dcterms:created>
  <dcterms:modified xsi:type="dcterms:W3CDTF">2014-10-26T11:27:12Z</dcterms:modified>
</cp:coreProperties>
</file>